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7"/>
  </p:notesMasterIdLst>
  <p:sldIdLst>
    <p:sldId id="256" r:id="rId2"/>
    <p:sldId id="1300" r:id="rId3"/>
    <p:sldId id="1366" r:id="rId4"/>
    <p:sldId id="1367" r:id="rId5"/>
    <p:sldId id="1485" r:id="rId6"/>
    <p:sldId id="1371" r:id="rId7"/>
    <p:sldId id="1487" r:id="rId8"/>
    <p:sldId id="1488" r:id="rId9"/>
    <p:sldId id="1489" r:id="rId10"/>
    <p:sldId id="1486" r:id="rId11"/>
    <p:sldId id="1490" r:id="rId12"/>
    <p:sldId id="1491" r:id="rId13"/>
    <p:sldId id="1372" r:id="rId14"/>
    <p:sldId id="1373" r:id="rId15"/>
    <p:sldId id="1247" r:id="rId16"/>
    <p:sldId id="1374" r:id="rId17"/>
    <p:sldId id="1375" r:id="rId18"/>
    <p:sldId id="1376" r:id="rId19"/>
    <p:sldId id="1377" r:id="rId20"/>
    <p:sldId id="1378" r:id="rId21"/>
    <p:sldId id="1379" r:id="rId22"/>
    <p:sldId id="1383" r:id="rId23"/>
    <p:sldId id="1384" r:id="rId24"/>
    <p:sldId id="1385" r:id="rId25"/>
    <p:sldId id="1386" r:id="rId26"/>
    <p:sldId id="1387" r:id="rId27"/>
    <p:sldId id="1388" r:id="rId28"/>
    <p:sldId id="1389" r:id="rId29"/>
    <p:sldId id="1390" r:id="rId30"/>
    <p:sldId id="1391" r:id="rId31"/>
    <p:sldId id="1392" r:id="rId32"/>
    <p:sldId id="1393" r:id="rId33"/>
    <p:sldId id="1396" r:id="rId34"/>
    <p:sldId id="1397" r:id="rId35"/>
    <p:sldId id="1398" r:id="rId36"/>
    <p:sldId id="1399" r:id="rId37"/>
    <p:sldId id="1400" r:id="rId38"/>
    <p:sldId id="1401" r:id="rId39"/>
    <p:sldId id="1402" r:id="rId40"/>
    <p:sldId id="1403" r:id="rId41"/>
    <p:sldId id="1404" r:id="rId42"/>
    <p:sldId id="1405" r:id="rId43"/>
    <p:sldId id="1406" r:id="rId44"/>
    <p:sldId id="1407" r:id="rId45"/>
    <p:sldId id="1408" r:id="rId46"/>
    <p:sldId id="1409" r:id="rId47"/>
    <p:sldId id="1410" r:id="rId48"/>
    <p:sldId id="1411" r:id="rId49"/>
    <p:sldId id="1412" r:id="rId50"/>
    <p:sldId id="1413" r:id="rId51"/>
    <p:sldId id="1414" r:id="rId52"/>
    <p:sldId id="1415" r:id="rId53"/>
    <p:sldId id="1416" r:id="rId54"/>
    <p:sldId id="1417" r:id="rId55"/>
    <p:sldId id="1418" r:id="rId56"/>
    <p:sldId id="1419" r:id="rId57"/>
    <p:sldId id="1422" r:id="rId58"/>
    <p:sldId id="1423" r:id="rId59"/>
    <p:sldId id="1424" r:id="rId60"/>
    <p:sldId id="1492" r:id="rId61"/>
    <p:sldId id="1493" r:id="rId62"/>
    <p:sldId id="1494" r:id="rId63"/>
    <p:sldId id="1495" r:id="rId64"/>
    <p:sldId id="1496" r:id="rId65"/>
    <p:sldId id="1430" r:id="rId66"/>
    <p:sldId id="1431" r:id="rId67"/>
    <p:sldId id="1432" r:id="rId68"/>
    <p:sldId id="1433" r:id="rId69"/>
    <p:sldId id="1434" r:id="rId70"/>
    <p:sldId id="1435" r:id="rId71"/>
    <p:sldId id="1436" r:id="rId72"/>
    <p:sldId id="1437" r:id="rId73"/>
    <p:sldId id="1438" r:id="rId74"/>
    <p:sldId id="1439" r:id="rId75"/>
    <p:sldId id="1440" r:id="rId76"/>
    <p:sldId id="1442" r:id="rId77"/>
    <p:sldId id="1467" r:id="rId78"/>
    <p:sldId id="1445" r:id="rId79"/>
    <p:sldId id="1446" r:id="rId80"/>
    <p:sldId id="1462" r:id="rId81"/>
    <p:sldId id="1463" r:id="rId82"/>
    <p:sldId id="1466" r:id="rId83"/>
    <p:sldId id="1450" r:id="rId84"/>
    <p:sldId id="1451" r:id="rId85"/>
    <p:sldId id="1452" r:id="rId86"/>
    <p:sldId id="1453" r:id="rId87"/>
    <p:sldId id="1454" r:id="rId88"/>
    <p:sldId id="1455" r:id="rId89"/>
    <p:sldId id="1456" r:id="rId90"/>
    <p:sldId id="1457" r:id="rId91"/>
    <p:sldId id="1458" r:id="rId92"/>
    <p:sldId id="1459" r:id="rId93"/>
    <p:sldId id="1460" r:id="rId94"/>
    <p:sldId id="1461" r:id="rId95"/>
    <p:sldId id="1473" r:id="rId96"/>
    <p:sldId id="1474" r:id="rId97"/>
    <p:sldId id="1475" r:id="rId98"/>
    <p:sldId id="1476" r:id="rId99"/>
    <p:sldId id="1477" r:id="rId100"/>
    <p:sldId id="1478" r:id="rId101"/>
    <p:sldId id="1479" r:id="rId102"/>
    <p:sldId id="1480" r:id="rId103"/>
    <p:sldId id="1481" r:id="rId104"/>
    <p:sldId id="1483" r:id="rId105"/>
    <p:sldId id="1484" r:id="rId10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5B0A01"/>
    <a:srgbClr val="A50021"/>
    <a:srgbClr val="003300"/>
    <a:srgbClr val="000066"/>
    <a:srgbClr val="43193F"/>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28" autoAdjust="0"/>
  </p:normalViewPr>
  <p:slideViewPr>
    <p:cSldViewPr>
      <p:cViewPr varScale="1">
        <p:scale>
          <a:sx n="87" d="100"/>
          <a:sy n="87" d="100"/>
        </p:scale>
        <p:origin x="-1464" y="-78"/>
      </p:cViewPr>
      <p:guideLst>
        <p:guide orient="horz" pos="2160"/>
        <p:guide pos="2880"/>
      </p:guideLst>
    </p:cSldViewPr>
  </p:slideViewPr>
  <p:outlineViewPr>
    <p:cViewPr>
      <p:scale>
        <a:sx n="33" d="100"/>
        <a:sy n="33" d="100"/>
      </p:scale>
      <p:origin x="0" y="8026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notesMaster" Target="notesMasters/notes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8FDE5C9-9CF9-4FE9-B412-2B7B7EF0D4C6}" type="slidenum">
              <a:rPr lang="en-US" altLang="en-US"/>
              <a:pPr/>
              <a:t>‹#›</a:t>
            </a:fld>
            <a:endParaRPr lang="en-US" altLang="en-US"/>
          </a:p>
        </p:txBody>
      </p:sp>
    </p:spTree>
    <p:extLst>
      <p:ext uri="{BB962C8B-B14F-4D97-AF65-F5344CB8AC3E}">
        <p14:creationId xmlns:p14="http://schemas.microsoft.com/office/powerpoint/2010/main" val="4597094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a:t>
            </a:fld>
            <a:endParaRPr lang="en-US" altLang="en-US"/>
          </a:p>
        </p:txBody>
      </p:sp>
    </p:spTree>
    <p:extLst>
      <p:ext uri="{BB962C8B-B14F-4D97-AF65-F5344CB8AC3E}">
        <p14:creationId xmlns:p14="http://schemas.microsoft.com/office/powerpoint/2010/main" val="4248608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D60FE3-8894-4427-B017-4E2C25B937DE}" type="slidenum">
              <a:rPr lang="en-US" altLang="en-US"/>
              <a:pPr/>
              <a:t>‹#›</a:t>
            </a:fld>
            <a:endParaRPr lang="en-US" altLang="en-US"/>
          </a:p>
        </p:txBody>
      </p:sp>
    </p:spTree>
    <p:extLst>
      <p:ext uri="{BB962C8B-B14F-4D97-AF65-F5344CB8AC3E}">
        <p14:creationId xmlns:p14="http://schemas.microsoft.com/office/powerpoint/2010/main" val="830738550"/>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77B1D9C-5C48-4C85-B5D0-A896A0631C57}" type="slidenum">
              <a:rPr lang="en-US" altLang="en-US"/>
              <a:pPr/>
              <a:t>‹#›</a:t>
            </a:fld>
            <a:endParaRPr lang="en-US" altLang="en-US"/>
          </a:p>
        </p:txBody>
      </p:sp>
    </p:spTree>
    <p:extLst>
      <p:ext uri="{BB962C8B-B14F-4D97-AF65-F5344CB8AC3E}">
        <p14:creationId xmlns:p14="http://schemas.microsoft.com/office/powerpoint/2010/main" val="1430627639"/>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019B27C-3F73-4344-BB0D-269FA9BB45A7}" type="slidenum">
              <a:rPr lang="en-US" altLang="en-US"/>
              <a:pPr/>
              <a:t>‹#›</a:t>
            </a:fld>
            <a:endParaRPr lang="en-US" altLang="en-US"/>
          </a:p>
        </p:txBody>
      </p:sp>
    </p:spTree>
    <p:extLst>
      <p:ext uri="{BB962C8B-B14F-4D97-AF65-F5344CB8AC3E}">
        <p14:creationId xmlns:p14="http://schemas.microsoft.com/office/powerpoint/2010/main" val="1121971257"/>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7D47CB6-39C4-4FA2-9BC9-AC9B0DCA1220}" type="slidenum">
              <a:rPr lang="en-US" altLang="en-US"/>
              <a:pPr/>
              <a:t>‹#›</a:t>
            </a:fld>
            <a:endParaRPr lang="en-US" altLang="en-US"/>
          </a:p>
        </p:txBody>
      </p:sp>
    </p:spTree>
    <p:extLst>
      <p:ext uri="{BB962C8B-B14F-4D97-AF65-F5344CB8AC3E}">
        <p14:creationId xmlns:p14="http://schemas.microsoft.com/office/powerpoint/2010/main" val="1595297081"/>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4286E20-A82E-412F-A72B-2B45E68B0E56}" type="slidenum">
              <a:rPr lang="en-US" altLang="en-US"/>
              <a:pPr/>
              <a:t>‹#›</a:t>
            </a:fld>
            <a:endParaRPr lang="en-US" altLang="en-US"/>
          </a:p>
        </p:txBody>
      </p:sp>
    </p:spTree>
    <p:extLst>
      <p:ext uri="{BB962C8B-B14F-4D97-AF65-F5344CB8AC3E}">
        <p14:creationId xmlns:p14="http://schemas.microsoft.com/office/powerpoint/2010/main" val="3197612203"/>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C93896D-7533-49D8-A3CA-1C88B8015B0F}" type="slidenum">
              <a:rPr lang="en-US" altLang="en-US"/>
              <a:pPr/>
              <a:t>‹#›</a:t>
            </a:fld>
            <a:endParaRPr lang="en-US" altLang="en-US"/>
          </a:p>
        </p:txBody>
      </p:sp>
    </p:spTree>
    <p:extLst>
      <p:ext uri="{BB962C8B-B14F-4D97-AF65-F5344CB8AC3E}">
        <p14:creationId xmlns:p14="http://schemas.microsoft.com/office/powerpoint/2010/main" val="3825811837"/>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B7FBF1B-DBFD-4579-9C21-90A2FC5DA2B6}" type="slidenum">
              <a:rPr lang="en-US" altLang="en-US"/>
              <a:pPr/>
              <a:t>‹#›</a:t>
            </a:fld>
            <a:endParaRPr lang="en-US" altLang="en-US"/>
          </a:p>
        </p:txBody>
      </p:sp>
    </p:spTree>
    <p:extLst>
      <p:ext uri="{BB962C8B-B14F-4D97-AF65-F5344CB8AC3E}">
        <p14:creationId xmlns:p14="http://schemas.microsoft.com/office/powerpoint/2010/main" val="912362150"/>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4905DBB-D39B-4ABF-9385-0BEB47691F82}" type="slidenum">
              <a:rPr lang="en-US" altLang="en-US"/>
              <a:pPr/>
              <a:t>‹#›</a:t>
            </a:fld>
            <a:endParaRPr lang="en-US" altLang="en-US"/>
          </a:p>
        </p:txBody>
      </p:sp>
    </p:spTree>
    <p:extLst>
      <p:ext uri="{BB962C8B-B14F-4D97-AF65-F5344CB8AC3E}">
        <p14:creationId xmlns:p14="http://schemas.microsoft.com/office/powerpoint/2010/main" val="1955867933"/>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95DF842-9B61-45FA-8AF0-9AB3A336E58B}" type="slidenum">
              <a:rPr lang="en-US" altLang="en-US"/>
              <a:pPr/>
              <a:t>‹#›</a:t>
            </a:fld>
            <a:endParaRPr lang="en-US" altLang="en-US"/>
          </a:p>
        </p:txBody>
      </p:sp>
    </p:spTree>
    <p:extLst>
      <p:ext uri="{BB962C8B-B14F-4D97-AF65-F5344CB8AC3E}">
        <p14:creationId xmlns:p14="http://schemas.microsoft.com/office/powerpoint/2010/main" val="616404446"/>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8B1E7F9-8876-4F29-986C-2BE5FC6CA2F5}" type="slidenum">
              <a:rPr lang="en-US" altLang="en-US"/>
              <a:pPr/>
              <a:t>‹#›</a:t>
            </a:fld>
            <a:endParaRPr lang="en-US" altLang="en-US"/>
          </a:p>
        </p:txBody>
      </p:sp>
    </p:spTree>
    <p:extLst>
      <p:ext uri="{BB962C8B-B14F-4D97-AF65-F5344CB8AC3E}">
        <p14:creationId xmlns:p14="http://schemas.microsoft.com/office/powerpoint/2010/main" val="4281417867"/>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7133008-DFAB-4CE4-904F-D7A2F241DE3D}" type="slidenum">
              <a:rPr lang="en-US" altLang="en-US"/>
              <a:pPr/>
              <a:t>‹#›</a:t>
            </a:fld>
            <a:endParaRPr lang="en-US" altLang="en-US"/>
          </a:p>
        </p:txBody>
      </p:sp>
    </p:spTree>
    <p:extLst>
      <p:ext uri="{BB962C8B-B14F-4D97-AF65-F5344CB8AC3E}">
        <p14:creationId xmlns:p14="http://schemas.microsoft.com/office/powerpoint/2010/main" val="3363399187"/>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0FB6518-D10B-4E8B-853B-CEB27C6E4987}"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rd"/>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sz="3600" b="1" i="1" dirty="0" smtClean="0">
                <a:effectLst>
                  <a:outerShdw blurRad="38100" dist="38100" dir="2700000" algn="tl">
                    <a:srgbClr val="000000"/>
                  </a:outerShdw>
                </a:effectLst>
              </a:rPr>
              <a:t/>
            </a:r>
            <a:br>
              <a:rPr lang="en-US" altLang="en-US" sz="3600" b="1" i="1" dirty="0" smtClean="0">
                <a:effectLst>
                  <a:outerShdw blurRad="38100" dist="38100" dir="2700000" algn="tl">
                    <a:srgbClr val="000000"/>
                  </a:outerShdw>
                </a:effectLst>
              </a:rPr>
            </a:br>
            <a:r>
              <a:rPr lang="en-US" altLang="en-US" sz="3600" b="1" i="1" dirty="0" smtClean="0">
                <a:effectLst>
                  <a:outerShdw blurRad="38100" dist="38100" dir="2700000" algn="tl">
                    <a:srgbClr val="000000"/>
                  </a:outerShdw>
                </a:effectLst>
              </a:rPr>
              <a:t/>
            </a:r>
            <a:br>
              <a:rPr lang="en-US" altLang="en-US" sz="3600" b="1" i="1" dirty="0" smtClean="0">
                <a:effectLst>
                  <a:outerShdw blurRad="38100" dist="38100" dir="2700000" algn="tl">
                    <a:srgbClr val="000000"/>
                  </a:outerShdw>
                </a:effectLst>
              </a:rPr>
            </a:br>
            <a:r>
              <a:rPr lang="en-US" altLang="en-US" sz="3600" b="1" i="1" dirty="0">
                <a:effectLst>
                  <a:outerShdw blurRad="38100" dist="38100" dir="2700000" algn="tl">
                    <a:srgbClr val="000000"/>
                  </a:outerShdw>
                </a:effectLst>
              </a:rPr>
              <a:t>Rebuilding the Foundation of the Apostles </a:t>
            </a:r>
            <a:r>
              <a:rPr lang="en-US" altLang="en-US" sz="3600" b="1" i="1">
                <a:effectLst>
                  <a:outerShdw blurRad="38100" dist="38100" dir="2700000" algn="tl">
                    <a:srgbClr val="000000"/>
                  </a:outerShdw>
                </a:effectLst>
              </a:rPr>
              <a:t>and </a:t>
            </a:r>
            <a:r>
              <a:rPr lang="en-US" altLang="en-US" sz="3600" b="1" i="1" smtClean="0">
                <a:effectLst>
                  <a:outerShdw blurRad="38100" dist="38100" dir="2700000" algn="tl">
                    <a:srgbClr val="000000"/>
                  </a:outerShdw>
                </a:effectLst>
              </a:rPr>
              <a:t>Prophets</a:t>
            </a:r>
            <a:endParaRPr lang="en-US" altLang="en-US" sz="3600" b="1" i="1" u="sng" dirty="0">
              <a:effectLst>
                <a:outerShdw blurRad="38100" dist="38100" dir="2700000" algn="tl">
                  <a:srgbClr val="000000"/>
                </a:outerShdw>
              </a:effectLst>
            </a:endParaRPr>
          </a:p>
        </p:txBody>
      </p:sp>
      <p:sp>
        <p:nvSpPr>
          <p:cNvPr id="2051" name="Rectangle 3"/>
          <p:cNvSpPr>
            <a:spLocks noGrp="1" noChangeArrowheads="1"/>
          </p:cNvSpPr>
          <p:nvPr>
            <p:ph type="subTitle" idx="1"/>
          </p:nvPr>
        </p:nvSpPr>
        <p:spPr/>
        <p:txBody>
          <a:bodyPr/>
          <a:lstStyle/>
          <a:p>
            <a:endParaRPr lang="en-US" altLang="en-US" dirty="0"/>
          </a:p>
        </p:txBody>
      </p:sp>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cannot discard God’s foundations and have fellowship with Him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These </a:t>
            </a:r>
            <a:r>
              <a:rPr lang="en-US" altLang="en-US" dirty="0">
                <a:effectLst>
                  <a:outerShdw blurRad="38100" dist="38100" dir="2700000" algn="tl">
                    <a:srgbClr val="000000"/>
                  </a:outerShdw>
                </a:effectLst>
              </a:rPr>
              <a:t>words are the only means by which we can know and believe in Jesus.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(Jn 17:20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3101545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power and place of examples in the delivered words of the apostles</a:t>
            </a:r>
          </a:p>
        </p:txBody>
      </p:sp>
      <p:sp>
        <p:nvSpPr>
          <p:cNvPr id="440323"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11:20-21</a:t>
            </a:r>
            <a:r>
              <a:rPr lang="en-US" altLang="en-US" dirty="0">
                <a:effectLst>
                  <a:outerShdw blurRad="38100" dist="38100" dir="2700000" algn="tl">
                    <a:srgbClr val="000000"/>
                  </a:outerShdw>
                </a:effectLst>
              </a:rPr>
              <a:t> - Therefore when you come together in one place, </a:t>
            </a:r>
            <a:r>
              <a:rPr lang="en-US" altLang="en-US" u="sng" dirty="0">
                <a:effectLst>
                  <a:outerShdw blurRad="38100" dist="38100" dir="2700000" algn="tl">
                    <a:srgbClr val="000000"/>
                  </a:outerShdw>
                </a:effectLst>
              </a:rPr>
              <a:t>it is not to eat the Lord's Supper</a:t>
            </a:r>
            <a:r>
              <a:rPr lang="en-US" altLang="en-US" dirty="0">
                <a:effectLst>
                  <a:outerShdw blurRad="38100" dist="38100" dir="2700000" algn="tl">
                    <a:srgbClr val="000000"/>
                  </a:outerShdw>
                </a:effectLst>
              </a:rPr>
              <a:t>.  21 For in eating, each one takes his own supper ahead of others; and one is hungry and another is drunk</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7142305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power and place of examples in the delivered words of the apostles</a:t>
            </a:r>
          </a:p>
        </p:txBody>
      </p:sp>
      <p:sp>
        <p:nvSpPr>
          <p:cNvPr id="440323"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elimination of examples as binding goes </a:t>
            </a:r>
            <a:r>
              <a:rPr lang="en-US" altLang="en-US" i="1" u="sng" dirty="0" smtClean="0">
                <a:effectLst>
                  <a:outerShdw blurRad="38100" dist="38100" dir="2700000" algn="tl">
                    <a:srgbClr val="000000"/>
                  </a:outerShdw>
                </a:effectLst>
              </a:rPr>
              <a:t>much, much further than the assemblies of the local church</a:t>
            </a:r>
            <a:r>
              <a:rPr lang="en-US" altLang="en-US" dirty="0" smtClean="0">
                <a:effectLst>
                  <a:outerShdw blurRad="38100" dist="38100" dir="2700000" algn="tl">
                    <a:srgbClr val="000000"/>
                  </a:outerShdw>
                </a:effectLst>
              </a:rPr>
              <a:t>. Morals and even the nature and existence of God is impacted. (Ex. Wives submitting to husbands)</a:t>
            </a:r>
          </a:p>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you cast out examples as binding you have cast out the work of the </a:t>
            </a:r>
            <a:r>
              <a:rPr lang="en-US" altLang="en-US" dirty="0" smtClean="0">
                <a:effectLst>
                  <a:outerShdw blurRad="38100" dist="38100" dir="2700000" algn="tl">
                    <a:srgbClr val="000000"/>
                  </a:outerShdw>
                </a:effectLst>
              </a:rPr>
              <a:t>apostles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(Eph 2:20; Acts 2:42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6307596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1" end="1"/>
                                            </p:txEl>
                                          </p:spTgt>
                                        </p:tgtEl>
                                        <p:attrNameLst>
                                          <p:attrName>style.visibility</p:attrName>
                                        </p:attrNameLst>
                                      </p:cBhvr>
                                      <p:to>
                                        <p:strVal val="visible"/>
                                      </p:to>
                                    </p:set>
                                    <p:animEffect transition="in" filter="fade">
                                      <p:cBhvr>
                                        <p:cTn id="7" dur="1000"/>
                                        <p:tgtEl>
                                          <p:spTgt spid="440323">
                                            <p:txEl>
                                              <p:pRg st="1" end="1"/>
                                            </p:txEl>
                                          </p:spTgt>
                                        </p:tgtEl>
                                      </p:cBhvr>
                                    </p:animEffect>
                                    <p:anim calcmode="lin" valueType="num">
                                      <p:cBhvr>
                                        <p:cTn id="8" dur="1000" fill="hold"/>
                                        <p:tgtEl>
                                          <p:spTgt spid="44032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40323">
                                            <p:txEl>
                                              <p:pRg st="0" end="0"/>
                                            </p:txEl>
                                          </p:spTgt>
                                        </p:tgtEl>
                                        <p:attrNameLst>
                                          <p:attrName>style.visibility</p:attrName>
                                        </p:attrNameLst>
                                      </p:cBhvr>
                                      <p:to>
                                        <p:strVal val="visible"/>
                                      </p:to>
                                    </p:set>
                                    <p:animEffect transition="in" filter="fade">
                                      <p:cBhvr>
                                        <p:cTn id="14" dur="1000"/>
                                        <p:tgtEl>
                                          <p:spTgt spid="440323">
                                            <p:txEl>
                                              <p:pRg st="0" end="0"/>
                                            </p:txEl>
                                          </p:spTgt>
                                        </p:tgtEl>
                                      </p:cBhvr>
                                    </p:animEffect>
                                    <p:anim calcmode="lin" valueType="num">
                                      <p:cBhvr>
                                        <p:cTn id="15"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power and place of examples in the delivered words of the apostles</a:t>
            </a:r>
          </a:p>
        </p:txBody>
      </p:sp>
      <p:sp>
        <p:nvSpPr>
          <p:cNvPr id="440323"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2:20</a:t>
            </a:r>
            <a:r>
              <a:rPr lang="en-US" altLang="en-US" dirty="0">
                <a:effectLst>
                  <a:outerShdw blurRad="38100" dist="38100" dir="2700000" algn="tl">
                    <a:srgbClr val="000000"/>
                  </a:outerShdw>
                </a:effectLst>
              </a:rPr>
              <a:t> - having been built on </a:t>
            </a:r>
            <a:r>
              <a:rPr lang="en-US" altLang="en-US" i="1" u="sng" dirty="0">
                <a:effectLst>
                  <a:outerShdw blurRad="38100" dist="38100" dir="2700000" algn="tl">
                    <a:srgbClr val="000000"/>
                  </a:outerShdw>
                </a:effectLst>
              </a:rPr>
              <a:t>the foundation of the apostles and prophets</a:t>
            </a:r>
            <a:r>
              <a:rPr lang="en-US" altLang="en-US" dirty="0">
                <a:effectLst>
                  <a:outerShdw blurRad="38100" dist="38100" dir="2700000" algn="tl">
                    <a:srgbClr val="000000"/>
                  </a:outerShdw>
                </a:effectLst>
              </a:rPr>
              <a:t>, Jesus Christ Himself </a:t>
            </a:r>
            <a:r>
              <a:rPr lang="en-US" altLang="en-US" i="1" u="sng" dirty="0">
                <a:effectLst>
                  <a:outerShdw blurRad="38100" dist="38100" dir="2700000" algn="tl">
                    <a:srgbClr val="000000"/>
                  </a:outerShdw>
                </a:effectLst>
              </a:rPr>
              <a:t>being the chief cornerstone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6814571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power and place of examples in the delivered words of the apostles</a:t>
            </a:r>
          </a:p>
        </p:txBody>
      </p:sp>
      <p:sp>
        <p:nvSpPr>
          <p:cNvPr id="440323"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2:42</a:t>
            </a:r>
            <a:r>
              <a:rPr lang="en-US" altLang="en-US" dirty="0">
                <a:effectLst>
                  <a:outerShdw blurRad="38100" dist="38100" dir="2700000" algn="tl">
                    <a:srgbClr val="000000"/>
                  </a:outerShdw>
                </a:effectLst>
              </a:rPr>
              <a:t>  - And they continued steadfastly in </a:t>
            </a:r>
            <a:r>
              <a:rPr lang="en-US" altLang="en-US" i="1" u="sng" dirty="0">
                <a:effectLst>
                  <a:outerShdw blurRad="38100" dist="38100" dir="2700000" algn="tl">
                    <a:srgbClr val="000000"/>
                  </a:outerShdw>
                </a:effectLst>
              </a:rPr>
              <a:t>the apostles' doctrine</a:t>
            </a:r>
            <a:r>
              <a:rPr lang="en-US" altLang="en-US" dirty="0">
                <a:effectLst>
                  <a:outerShdw blurRad="38100" dist="38100" dir="2700000" algn="tl">
                    <a:srgbClr val="000000"/>
                  </a:outerShdw>
                </a:effectLst>
              </a:rPr>
              <a:t> and fellowship, in the breaking of bread, and in prayers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306745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power and place of examples in the delivered words of the apostles</a:t>
            </a:r>
          </a:p>
        </p:txBody>
      </p:sp>
      <p:sp>
        <p:nvSpPr>
          <p:cNvPr id="440323"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Upon what is the foundation of our heavenly abode placed</a:t>
            </a:r>
            <a:r>
              <a:rPr lang="en-US" altLang="en-US" dirty="0" smtClean="0">
                <a:effectLst>
                  <a:outerShdw blurRad="38100" dist="38100" dir="2700000" algn="tl">
                    <a:srgbClr val="000000"/>
                  </a:outerShdw>
                </a:effectLst>
              </a:rPr>
              <a:t>? </a:t>
            </a:r>
            <a:r>
              <a:rPr lang="en-US" altLang="en-US" b="1" dirty="0" smtClean="0">
                <a:effectLst>
                  <a:outerShdw blurRad="38100" dist="38100" dir="2700000" algn="tl">
                    <a:srgbClr val="000000"/>
                  </a:outerShdw>
                </a:effectLst>
              </a:rPr>
              <a:t>(Rev 21:14)</a:t>
            </a:r>
            <a:endParaRPr lang="en-US" altLang="en-US" b="1" dirty="0">
              <a:effectLst>
                <a:outerShdw blurRad="38100" dist="38100" dir="2700000" algn="tl">
                  <a:srgbClr val="000000"/>
                </a:outerShdw>
              </a:effectLst>
            </a:endParaRPr>
          </a:p>
        </p:txBody>
      </p:sp>
    </p:spTree>
    <p:extLst>
      <p:ext uri="{BB962C8B-B14F-4D97-AF65-F5344CB8AC3E}">
        <p14:creationId xmlns:p14="http://schemas.microsoft.com/office/powerpoint/2010/main" val="249683469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power and place of examples in the delivered words of the apostles</a:t>
            </a:r>
          </a:p>
        </p:txBody>
      </p:sp>
      <p:sp>
        <p:nvSpPr>
          <p:cNvPr id="440323"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Revelation </a:t>
            </a:r>
            <a:r>
              <a:rPr lang="en-US" altLang="en-US" b="1" u="sng" dirty="0">
                <a:effectLst>
                  <a:outerShdw blurRad="38100" dist="38100" dir="2700000" algn="tl">
                    <a:srgbClr val="000000"/>
                  </a:outerShdw>
                </a:effectLst>
              </a:rPr>
              <a:t>21:14</a:t>
            </a:r>
            <a:r>
              <a:rPr lang="en-US" altLang="en-US" b="1" dirty="0">
                <a:effectLst>
                  <a:outerShdw blurRad="38100" dist="38100" dir="2700000" algn="tl">
                    <a:srgbClr val="000000"/>
                  </a:outerShdw>
                </a:effectLst>
              </a:rPr>
              <a:t>  - </a:t>
            </a:r>
            <a:r>
              <a:rPr lang="en-US" altLang="en-US" dirty="0">
                <a:effectLst>
                  <a:outerShdw blurRad="38100" dist="38100" dir="2700000" algn="tl">
                    <a:srgbClr val="000000"/>
                  </a:outerShdw>
                </a:effectLst>
              </a:rPr>
              <a:t>Now the wall of the city had </a:t>
            </a:r>
            <a:r>
              <a:rPr lang="en-US" altLang="en-US" i="1" u="sng" dirty="0">
                <a:effectLst>
                  <a:outerShdw blurRad="38100" dist="38100" dir="2700000" algn="tl">
                    <a:srgbClr val="000000"/>
                  </a:outerShdw>
                </a:effectLst>
              </a:rPr>
              <a:t>twelve foundations</a:t>
            </a:r>
            <a:r>
              <a:rPr lang="en-US" altLang="en-US" dirty="0">
                <a:effectLst>
                  <a:outerShdw blurRad="38100" dist="38100" dir="2700000" algn="tl">
                    <a:srgbClr val="000000"/>
                  </a:outerShdw>
                </a:effectLst>
              </a:rPr>
              <a:t>, and on them were the names of </a:t>
            </a:r>
            <a:r>
              <a:rPr lang="en-US" altLang="en-US" i="1" u="sng" dirty="0">
                <a:effectLst>
                  <a:outerShdw blurRad="38100" dist="38100" dir="2700000" algn="tl">
                    <a:srgbClr val="000000"/>
                  </a:outerShdw>
                </a:effectLst>
              </a:rPr>
              <a:t>the twelve apostles of the Lamb</a:t>
            </a:r>
            <a:r>
              <a:rPr lang="en-US" altLang="en-US" dirty="0">
                <a:effectLst>
                  <a:outerShdw blurRad="38100" dist="38100" dir="2700000" algn="tl">
                    <a:srgbClr val="000000"/>
                  </a:outerShdw>
                </a:effectLst>
              </a:rPr>
              <a:t>.</a:t>
            </a:r>
          </a:p>
          <a:p>
            <a:endParaRPr lang="en-US" altLang="en-US" b="1"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4483664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cannot discard God’s foundations and have fellowship with Him</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17:20</a:t>
            </a:r>
            <a:r>
              <a:rPr lang="en-US" altLang="en-US" dirty="0">
                <a:effectLst>
                  <a:outerShdw blurRad="38100" dist="38100" dir="2700000" algn="tl">
                    <a:srgbClr val="000000"/>
                  </a:outerShdw>
                </a:effectLst>
              </a:rPr>
              <a:t> - " I do not pray for these alone, but also for those </a:t>
            </a:r>
            <a:r>
              <a:rPr lang="en-US" altLang="en-US" u="sng" dirty="0">
                <a:effectLst>
                  <a:outerShdw blurRad="38100" dist="38100" dir="2700000" algn="tl">
                    <a:srgbClr val="000000"/>
                  </a:outerShdw>
                </a:effectLst>
              </a:rPr>
              <a:t>who will believe in Me through their word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2364595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cannot discard God’s foundations and have fellowship with Him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Men </a:t>
            </a:r>
            <a:r>
              <a:rPr lang="en-US" altLang="en-US" dirty="0">
                <a:effectLst>
                  <a:outerShdw blurRad="38100" dist="38100" dir="2700000" algn="tl">
                    <a:srgbClr val="000000"/>
                  </a:outerShdw>
                </a:effectLst>
              </a:rPr>
              <a:t>in rebellion seek other subjective ways and lose any fellowship with God. </a:t>
            </a: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Isa 50:10-11; Prov 3:5-7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4491746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cannot discard God’s foundations and have fellowship with Him</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Isaiah </a:t>
            </a:r>
            <a:r>
              <a:rPr lang="en-US" altLang="en-US" sz="3000" b="1" u="sng" dirty="0">
                <a:effectLst>
                  <a:outerShdw blurRad="38100" dist="38100" dir="2700000" algn="tl">
                    <a:srgbClr val="000000"/>
                  </a:outerShdw>
                </a:effectLst>
              </a:rPr>
              <a:t>50:10-11</a:t>
            </a:r>
            <a:r>
              <a:rPr lang="en-US" altLang="en-US" sz="3000" dirty="0">
                <a:effectLst>
                  <a:outerShdw blurRad="38100" dist="38100" dir="2700000" algn="tl">
                    <a:srgbClr val="000000"/>
                  </a:outerShdw>
                </a:effectLst>
              </a:rPr>
              <a:t> - " Who among you fears the LORD? </a:t>
            </a:r>
            <a:r>
              <a:rPr lang="en-US" altLang="en-US" sz="3000" u="sng" dirty="0">
                <a:effectLst>
                  <a:outerShdw blurRad="38100" dist="38100" dir="2700000" algn="tl">
                    <a:srgbClr val="000000"/>
                  </a:outerShdw>
                </a:effectLst>
              </a:rPr>
              <a:t>Who obeys the voice of His Servant</a:t>
            </a:r>
            <a:r>
              <a:rPr lang="en-US" altLang="en-US" sz="3000" dirty="0">
                <a:effectLst>
                  <a:outerShdw blurRad="38100" dist="38100" dir="2700000" algn="tl">
                    <a:srgbClr val="000000"/>
                  </a:outerShdw>
                </a:effectLst>
              </a:rPr>
              <a:t>? </a:t>
            </a:r>
            <a:r>
              <a:rPr lang="en-US" altLang="en-US" sz="3000" u="sng" dirty="0">
                <a:effectLst>
                  <a:outerShdw blurRad="38100" dist="38100" dir="2700000" algn="tl">
                    <a:srgbClr val="000000"/>
                  </a:outerShdw>
                </a:effectLst>
              </a:rPr>
              <a:t>Who walks in darkness And has no light</a:t>
            </a:r>
            <a:r>
              <a:rPr lang="en-US" altLang="en-US" sz="3000" dirty="0">
                <a:effectLst>
                  <a:outerShdw blurRad="38100" dist="38100" dir="2700000" algn="tl">
                    <a:srgbClr val="000000"/>
                  </a:outerShdw>
                </a:effectLst>
              </a:rPr>
              <a:t>? Let him trust in the name of the LORD And rely upon his God.  11 Look, all you who kindle a fire, Who </a:t>
            </a:r>
            <a:r>
              <a:rPr lang="en-US" altLang="en-US" sz="3000" u="sng" dirty="0">
                <a:effectLst>
                  <a:outerShdw blurRad="38100" dist="38100" dir="2700000" algn="tl">
                    <a:srgbClr val="000000"/>
                  </a:outerShdw>
                </a:effectLst>
              </a:rPr>
              <a:t>encircle yourselves with sparks</a:t>
            </a:r>
            <a:r>
              <a:rPr lang="en-US" altLang="en-US" sz="3000" dirty="0">
                <a:effectLst>
                  <a:outerShdw blurRad="38100" dist="38100" dir="2700000" algn="tl">
                    <a:srgbClr val="000000"/>
                  </a:outerShdw>
                </a:effectLst>
              </a:rPr>
              <a:t>: </a:t>
            </a:r>
            <a:r>
              <a:rPr lang="en-US" altLang="en-US" sz="3000" u="sng" dirty="0">
                <a:effectLst>
                  <a:outerShdw blurRad="38100" dist="38100" dir="2700000" algn="tl">
                    <a:srgbClr val="000000"/>
                  </a:outerShdw>
                </a:effectLst>
              </a:rPr>
              <a:t>Walk in the light of your fire</a:t>
            </a:r>
            <a:r>
              <a:rPr lang="en-US" altLang="en-US" sz="3000" dirty="0">
                <a:effectLst>
                  <a:outerShdw blurRad="38100" dist="38100" dir="2700000" algn="tl">
                    <a:srgbClr val="000000"/>
                  </a:outerShdw>
                </a:effectLst>
              </a:rPr>
              <a:t> and in </a:t>
            </a:r>
            <a:r>
              <a:rPr lang="en-US" altLang="en-US" sz="3000" u="sng" dirty="0">
                <a:effectLst>
                  <a:outerShdw blurRad="38100" dist="38100" dir="2700000" algn="tl">
                    <a:srgbClr val="000000"/>
                  </a:outerShdw>
                </a:effectLst>
              </a:rPr>
              <a:t>the sparks you have kindled</a:t>
            </a:r>
            <a:r>
              <a:rPr lang="en-US" altLang="en-US" sz="3000" dirty="0">
                <a:effectLst>
                  <a:outerShdw blurRad="38100" dist="38100" dir="2700000" algn="tl">
                    <a:srgbClr val="000000"/>
                  </a:outerShdw>
                </a:effectLst>
              </a:rPr>
              <a:t> -- This you shall have from My hand: </a:t>
            </a:r>
            <a:r>
              <a:rPr lang="en-US" altLang="en-US" sz="3000" u="sng" dirty="0">
                <a:effectLst>
                  <a:outerShdw blurRad="38100" dist="38100" dir="2700000" algn="tl">
                    <a:srgbClr val="000000"/>
                  </a:outerShdw>
                </a:effectLst>
              </a:rPr>
              <a:t>You shall lie down in torment</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575712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cannot discard God’s foundations and have fellowship with Him</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Proverbs </a:t>
            </a:r>
            <a:r>
              <a:rPr lang="en-US" altLang="en-US" b="1" u="sng" dirty="0">
                <a:effectLst>
                  <a:outerShdw blurRad="38100" dist="38100" dir="2700000" algn="tl">
                    <a:srgbClr val="000000"/>
                  </a:outerShdw>
                </a:effectLst>
              </a:rPr>
              <a:t>3:5-7</a:t>
            </a:r>
            <a:r>
              <a:rPr lang="en-US" altLang="en-US" dirty="0">
                <a:effectLst>
                  <a:outerShdw blurRad="38100" dist="38100" dir="2700000" algn="tl">
                    <a:srgbClr val="000000"/>
                  </a:outerShdw>
                </a:effectLst>
              </a:rPr>
              <a:t> - Trust in the LORD with all your heart, And </a:t>
            </a:r>
            <a:r>
              <a:rPr lang="en-US" altLang="en-US" u="sng" dirty="0">
                <a:effectLst>
                  <a:outerShdw blurRad="38100" dist="38100" dir="2700000" algn="tl">
                    <a:srgbClr val="000000"/>
                  </a:outerShdw>
                </a:effectLst>
              </a:rPr>
              <a:t>lean not on your own understanding</a:t>
            </a:r>
            <a:r>
              <a:rPr lang="en-US" altLang="en-US" dirty="0">
                <a:effectLst>
                  <a:outerShdw blurRad="38100" dist="38100" dir="2700000" algn="tl">
                    <a:srgbClr val="000000"/>
                  </a:outerShdw>
                </a:effectLst>
              </a:rPr>
              <a:t>;  6 In all your ways acknowledge Him, And He shall direct your paths.  7 Do not be wise in your own eyes; Fear the LORD and depart from evil.</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473829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came to fulfill and teach God’s plan that was delivered to Him. </a:t>
            </a:r>
            <a:r>
              <a:rPr lang="en-US" altLang="en-US" b="1" dirty="0">
                <a:effectLst>
                  <a:outerShdw blurRad="38100" dist="38100" dir="2700000" algn="tl">
                    <a:srgbClr val="000000"/>
                  </a:outerShdw>
                </a:effectLst>
              </a:rPr>
              <a:t>(Jn 17:4-5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4197763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17:4-5</a:t>
            </a:r>
            <a:r>
              <a:rPr lang="en-US" altLang="en-US" dirty="0">
                <a:effectLst>
                  <a:outerShdw blurRad="38100" dist="38100" dir="2700000" algn="tl">
                    <a:srgbClr val="000000"/>
                  </a:outerShdw>
                </a:effectLst>
              </a:rPr>
              <a:t>  - "I have glorified You on the earth. I have finished the work </a:t>
            </a:r>
            <a:r>
              <a:rPr lang="en-US" altLang="en-US" u="sng" dirty="0">
                <a:effectLst>
                  <a:outerShdw blurRad="38100" dist="38100" dir="2700000" algn="tl">
                    <a:srgbClr val="000000"/>
                  </a:outerShdw>
                </a:effectLst>
              </a:rPr>
              <a:t>which You have given Me to </a:t>
            </a:r>
            <a:r>
              <a:rPr lang="en-US" altLang="en-US" u="sng" dirty="0" smtClean="0">
                <a:effectLst>
                  <a:outerShdw blurRad="38100" dist="38100" dir="2700000" algn="tl">
                    <a:srgbClr val="000000"/>
                  </a:outerShdw>
                </a:effectLst>
              </a:rPr>
              <a:t>do</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6151306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goal was to glorify the Father. How did He do this?</a:t>
            </a:r>
          </a:p>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repeatedly pointed out that He taught and did nothing of Himself.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Jn </a:t>
            </a:r>
            <a:r>
              <a:rPr lang="en-US" altLang="en-US" b="1" dirty="0" smtClean="0">
                <a:effectLst>
                  <a:outerShdw blurRad="38100" dist="38100" dir="2700000" algn="tl">
                    <a:srgbClr val="000000"/>
                  </a:outerShdw>
                </a:effectLst>
              </a:rPr>
              <a:t>17:8)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3324102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17:8</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For I have given to them </a:t>
            </a:r>
            <a:r>
              <a:rPr lang="en-US" altLang="en-US" u="sng" dirty="0">
                <a:effectLst>
                  <a:outerShdw blurRad="38100" dist="38100" dir="2700000" algn="tl">
                    <a:srgbClr val="000000"/>
                  </a:outerShdw>
                </a:effectLst>
              </a:rPr>
              <a:t>the words which You have given Me</a:t>
            </a:r>
            <a:r>
              <a:rPr lang="en-US" altLang="en-US" dirty="0">
                <a:effectLst>
                  <a:outerShdw blurRad="38100" dist="38100" dir="2700000" algn="tl">
                    <a:srgbClr val="000000"/>
                  </a:outerShdw>
                </a:effectLst>
              </a:rPr>
              <a:t>; and they have received them, and have known surely that I came forth from You; and they have believed that You sent 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4363419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would only do those things that He saw the Father do. Without </a:t>
            </a:r>
            <a:r>
              <a:rPr lang="en-US" altLang="en-US" dirty="0" smtClean="0">
                <a:effectLst>
                  <a:outerShdw blurRad="38100" dist="38100" dir="2700000" algn="tl">
                    <a:srgbClr val="000000"/>
                  </a:outerShdw>
                </a:effectLst>
              </a:rPr>
              <a:t>instruction </a:t>
            </a:r>
            <a:r>
              <a:rPr lang="en-US" altLang="en-US" dirty="0">
                <a:effectLst>
                  <a:outerShdw blurRad="38100" dist="38100" dir="2700000" algn="tl">
                    <a:srgbClr val="000000"/>
                  </a:outerShdw>
                </a:effectLst>
              </a:rPr>
              <a:t>He would do nothing! </a:t>
            </a:r>
            <a:r>
              <a:rPr lang="en-US" altLang="en-US" b="1" dirty="0">
                <a:effectLst>
                  <a:outerShdw blurRad="38100" dist="38100" dir="2700000" algn="tl">
                    <a:srgbClr val="000000"/>
                  </a:outerShdw>
                </a:effectLst>
              </a:rPr>
              <a:t>(Jn 5:19-20, 30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7685178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cannot discard God’s foundations and have fellowship with Him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Where </a:t>
            </a:r>
            <a:r>
              <a:rPr lang="en-US" altLang="en-US" dirty="0">
                <a:effectLst>
                  <a:outerShdw blurRad="38100" dist="38100" dir="2700000" algn="tl">
                    <a:srgbClr val="000000"/>
                  </a:outerShdw>
                </a:effectLst>
              </a:rPr>
              <a:t>did the Lord place the apostles before us? </a:t>
            </a:r>
            <a:r>
              <a:rPr lang="en-US" altLang="en-US" b="1" dirty="0">
                <a:effectLst>
                  <a:outerShdw blurRad="38100" dist="38100" dir="2700000" algn="tl">
                    <a:srgbClr val="000000"/>
                  </a:outerShdw>
                </a:effectLst>
              </a:rPr>
              <a:t>(Eph 2:20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919618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John </a:t>
            </a:r>
            <a:r>
              <a:rPr lang="en-US" altLang="en-US" sz="3000" b="1" u="sng" dirty="0">
                <a:effectLst>
                  <a:outerShdw blurRad="38100" dist="38100" dir="2700000" algn="tl">
                    <a:srgbClr val="000000"/>
                  </a:outerShdw>
                </a:effectLst>
              </a:rPr>
              <a:t>5:19-20</a:t>
            </a:r>
            <a:r>
              <a:rPr lang="en-US" altLang="en-US" sz="3000" dirty="0">
                <a:effectLst>
                  <a:outerShdw blurRad="38100" dist="38100" dir="2700000" algn="tl">
                    <a:srgbClr val="000000"/>
                  </a:outerShdw>
                </a:effectLst>
              </a:rPr>
              <a:t> - Then Jesus answered and said to them, "Most assuredly, I say to you, </a:t>
            </a:r>
            <a:r>
              <a:rPr lang="en-US" altLang="en-US" sz="3000" u="sng" dirty="0">
                <a:effectLst>
                  <a:outerShdw blurRad="38100" dist="38100" dir="2700000" algn="tl">
                    <a:srgbClr val="000000"/>
                  </a:outerShdw>
                </a:effectLst>
              </a:rPr>
              <a:t>the Son can do nothing of Him</a:t>
            </a:r>
            <a:r>
              <a:rPr lang="en-US" altLang="en-US" sz="3000" dirty="0">
                <a:effectLst>
                  <a:outerShdw blurRad="38100" dist="38100" dir="2700000" algn="tl">
                    <a:srgbClr val="000000"/>
                  </a:outerShdw>
                </a:effectLst>
              </a:rPr>
              <a:t>self, but </a:t>
            </a:r>
            <a:r>
              <a:rPr lang="en-US" altLang="en-US" sz="3000" u="sng" dirty="0">
                <a:effectLst>
                  <a:outerShdw blurRad="38100" dist="38100" dir="2700000" algn="tl">
                    <a:srgbClr val="000000"/>
                  </a:outerShdw>
                </a:effectLst>
              </a:rPr>
              <a:t>what He sees the Father do</a:t>
            </a:r>
            <a:r>
              <a:rPr lang="en-US" altLang="en-US" sz="3000" dirty="0">
                <a:effectLst>
                  <a:outerShdw blurRad="38100" dist="38100" dir="2700000" algn="tl">
                    <a:srgbClr val="000000"/>
                  </a:outerShdw>
                </a:effectLst>
              </a:rPr>
              <a:t>; for whatever He does, the Son also does in like manner.  20 "For the Father loves the Son, and shows Him all things that He Himself does; and He will show Him greater works than these, that you may marvel</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2090314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5:30</a:t>
            </a:r>
            <a:r>
              <a:rPr lang="en-US" altLang="en-US" dirty="0">
                <a:effectLst>
                  <a:outerShdw blurRad="38100" dist="38100" dir="2700000" algn="tl">
                    <a:srgbClr val="000000"/>
                  </a:outerShdw>
                </a:effectLst>
              </a:rPr>
              <a:t>  - "</a:t>
            </a:r>
            <a:r>
              <a:rPr lang="en-US" altLang="en-US" u="sng" dirty="0">
                <a:effectLst>
                  <a:outerShdw blurRad="38100" dist="38100" dir="2700000" algn="tl">
                    <a:srgbClr val="000000"/>
                  </a:outerShdw>
                </a:effectLst>
              </a:rPr>
              <a:t>I can of Myself do nothing. As I hear, I judge</a:t>
            </a:r>
            <a:r>
              <a:rPr lang="en-US" altLang="en-US" dirty="0">
                <a:effectLst>
                  <a:outerShdw blurRad="38100" dist="38100" dir="2700000" algn="tl">
                    <a:srgbClr val="000000"/>
                  </a:outerShdw>
                </a:effectLst>
              </a:rPr>
              <a:t>; and My judgment is righteous, because I do not seek My own will but the will of the Father who sent </a:t>
            </a:r>
            <a:r>
              <a:rPr lang="en-US" altLang="en-US" dirty="0" smtClean="0">
                <a:effectLst>
                  <a:outerShdw blurRad="38100" dist="38100" dir="2700000" algn="tl">
                    <a:srgbClr val="000000"/>
                  </a:outerShdw>
                </a:effectLst>
              </a:rPr>
              <a:t>Me.</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7069890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wanted His followers to understand that the Father delivered his teaching to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Jesus. He wanted others </a:t>
            </a:r>
            <a:r>
              <a:rPr lang="en-US" altLang="en-US" i="1" u="sng" dirty="0">
                <a:effectLst>
                  <a:outerShdw blurRad="38100" dist="38100" dir="2700000" algn="tl">
                    <a:srgbClr val="000000"/>
                  </a:outerShdw>
                </a:effectLst>
              </a:rPr>
              <a:t>to test the source of doctrine</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(Jn 7:16-17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8819048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7:16-17</a:t>
            </a:r>
            <a:r>
              <a:rPr lang="en-US" altLang="en-US" dirty="0">
                <a:effectLst>
                  <a:outerShdw blurRad="38100" dist="38100" dir="2700000" algn="tl">
                    <a:srgbClr val="000000"/>
                  </a:outerShdw>
                </a:effectLst>
              </a:rPr>
              <a:t> - Jesus answered them and said, "My doctrine is not Mine, but His who sent Me.  17 "If anyone wants to do His will, he shall know concerning the doctrine, whether it is from God or whether I speak on My own authority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5713747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would only </a:t>
            </a:r>
            <a:r>
              <a:rPr lang="en-US" altLang="en-US" dirty="0">
                <a:effectLst>
                  <a:outerShdw blurRad="38100" dist="38100" dir="2700000" algn="tl">
                    <a:srgbClr val="000000"/>
                  </a:outerShdw>
                </a:effectLst>
              </a:rPr>
              <a:t>to act when the </a:t>
            </a:r>
            <a:r>
              <a:rPr lang="en-US" altLang="en-US" dirty="0" smtClean="0">
                <a:effectLst>
                  <a:outerShdw blurRad="38100" dist="38100" dir="2700000" algn="tl">
                    <a:srgbClr val="000000"/>
                  </a:outerShdw>
                </a:effectLst>
              </a:rPr>
              <a:t>Father </a:t>
            </a:r>
            <a:r>
              <a:rPr lang="en-US" altLang="en-US" dirty="0">
                <a:effectLst>
                  <a:outerShdw blurRad="38100" dist="38100" dir="2700000" algn="tl">
                    <a:srgbClr val="000000"/>
                  </a:outerShdw>
                </a:effectLst>
              </a:rPr>
              <a:t>gives instruction. </a:t>
            </a:r>
            <a:r>
              <a:rPr lang="en-US" altLang="en-US" dirty="0" smtClean="0">
                <a:effectLst>
                  <a:outerShdw blurRad="38100" dist="38100" dir="2700000" algn="tl">
                    <a:srgbClr val="000000"/>
                  </a:outerShdw>
                </a:effectLst>
              </a:rPr>
              <a:t>We are to do the same thing! </a:t>
            </a:r>
            <a:r>
              <a:rPr lang="en-US" altLang="en-US" b="1" dirty="0">
                <a:effectLst>
                  <a:outerShdw blurRad="38100" dist="38100" dir="2700000" algn="tl">
                    <a:srgbClr val="000000"/>
                  </a:outerShdw>
                </a:effectLst>
              </a:rPr>
              <a:t>(Jn 8:28-32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7644338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8:28-32</a:t>
            </a:r>
            <a:r>
              <a:rPr lang="en-US" altLang="en-US" dirty="0">
                <a:effectLst>
                  <a:outerShdw blurRad="38100" dist="38100" dir="2700000" algn="tl">
                    <a:srgbClr val="000000"/>
                  </a:outerShdw>
                </a:effectLst>
              </a:rPr>
              <a:t> - Then Jesus said to them, "When you lift up the Son of Man, then you will know that I am He, and </a:t>
            </a:r>
            <a:r>
              <a:rPr lang="en-US" altLang="en-US" u="sng" dirty="0">
                <a:effectLst>
                  <a:outerShdw blurRad="38100" dist="38100" dir="2700000" algn="tl">
                    <a:srgbClr val="000000"/>
                  </a:outerShdw>
                </a:effectLst>
              </a:rPr>
              <a:t>that I do nothing of Myself</a:t>
            </a:r>
            <a:r>
              <a:rPr lang="en-US" altLang="en-US" dirty="0">
                <a:effectLst>
                  <a:outerShdw blurRad="38100" dist="38100" dir="2700000" algn="tl">
                    <a:srgbClr val="000000"/>
                  </a:outerShdw>
                </a:effectLst>
              </a:rPr>
              <a:t>; but </a:t>
            </a:r>
            <a:r>
              <a:rPr lang="en-US" altLang="en-US" u="sng" dirty="0">
                <a:effectLst>
                  <a:outerShdw blurRad="38100" dist="38100" dir="2700000" algn="tl">
                    <a:srgbClr val="000000"/>
                  </a:outerShdw>
                </a:effectLst>
              </a:rPr>
              <a:t>as My Father taught Me, I speak these things</a:t>
            </a:r>
            <a:r>
              <a:rPr lang="en-US" altLang="en-US" dirty="0">
                <a:effectLst>
                  <a:outerShdw blurRad="38100" dist="38100" dir="2700000" algn="tl">
                    <a:srgbClr val="000000"/>
                  </a:outerShdw>
                </a:effectLst>
              </a:rPr>
              <a:t>.  29 "And He who sent Me is with Me. The Father has not left Me alone, for I always do those things that please </a:t>
            </a:r>
            <a:r>
              <a:rPr lang="en-US" altLang="en-US" dirty="0" smtClean="0">
                <a:effectLst>
                  <a:outerShdw blurRad="38100" dist="38100" dir="2700000" algn="tl">
                    <a:srgbClr val="000000"/>
                  </a:outerShdw>
                </a:effectLst>
              </a:rPr>
              <a:t>Him…</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3528147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31 </a:t>
            </a:r>
            <a:r>
              <a:rPr lang="en-US" altLang="en-US" dirty="0">
                <a:effectLst>
                  <a:outerShdw blurRad="38100" dist="38100" dir="2700000" algn="tl">
                    <a:srgbClr val="000000"/>
                  </a:outerShdw>
                </a:effectLst>
              </a:rPr>
              <a:t>Then Jesus said to those Jews who believed Him, "</a:t>
            </a:r>
            <a:r>
              <a:rPr lang="en-US" altLang="en-US" u="sng" dirty="0">
                <a:effectLst>
                  <a:outerShdw blurRad="38100" dist="38100" dir="2700000" algn="tl">
                    <a:srgbClr val="000000"/>
                  </a:outerShdw>
                </a:effectLst>
              </a:rPr>
              <a:t>If you abide in My word, you are My disciples indeed</a:t>
            </a:r>
            <a:r>
              <a:rPr lang="en-US" altLang="en-US" dirty="0">
                <a:effectLst>
                  <a:outerShdw blurRad="38100" dist="38100" dir="2700000" algn="tl">
                    <a:srgbClr val="000000"/>
                  </a:outerShdw>
                </a:effectLst>
              </a:rPr>
              <a:t>.  32 "And you shall know the truth, and the truth shall make you free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180213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Jesus said He and the Father will “make our home” (fellowship) with </a:t>
            </a:r>
            <a:r>
              <a:rPr lang="en-US" altLang="en-US" i="1" u="sng" dirty="0">
                <a:effectLst>
                  <a:outerShdw blurRad="38100" dist="38100" dir="2700000" algn="tl">
                    <a:srgbClr val="000000"/>
                  </a:outerShdw>
                </a:effectLst>
              </a:rPr>
              <a:t>the one who </a:t>
            </a:r>
            <a:r>
              <a:rPr lang="en-US" altLang="en-US" i="1" u="sng" dirty="0" smtClean="0">
                <a:effectLst>
                  <a:outerShdw blurRad="38100" dist="38100" dir="2700000" algn="tl">
                    <a:srgbClr val="000000"/>
                  </a:outerShdw>
                </a:effectLst>
              </a:rPr>
              <a:t>               </a:t>
            </a:r>
            <a:r>
              <a:rPr lang="en-US" altLang="en-US" i="1" u="sng" dirty="0">
                <a:effectLst>
                  <a:outerShdw blurRad="38100" dist="38100" dir="2700000" algn="tl">
                    <a:srgbClr val="000000"/>
                  </a:outerShdw>
                </a:effectLst>
              </a:rPr>
              <a:t>abides like He did</a:t>
            </a:r>
            <a:r>
              <a:rPr lang="en-US" altLang="en-US" dirty="0">
                <a:effectLst>
                  <a:outerShdw blurRad="38100" dist="38100" dir="2700000" algn="tl">
                    <a:srgbClr val="000000"/>
                  </a:outerShdw>
                </a:effectLst>
              </a:rPr>
              <a:t> in these delivered words. </a:t>
            </a: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Jn 14:21-24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7340093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14:23-24</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answered and said to him, "If anyone loves Me, he will keep My word; and My Father will love him, and </a:t>
            </a:r>
            <a:r>
              <a:rPr lang="en-US" altLang="en-US" u="sng" dirty="0">
                <a:effectLst>
                  <a:outerShdw blurRad="38100" dist="38100" dir="2700000" algn="tl">
                    <a:srgbClr val="000000"/>
                  </a:outerShdw>
                </a:effectLst>
              </a:rPr>
              <a:t>We will come to him and make Our home with him</a:t>
            </a:r>
            <a:r>
              <a:rPr lang="en-US" altLang="en-US" dirty="0">
                <a:effectLst>
                  <a:outerShdw blurRad="38100" dist="38100" dir="2700000" algn="tl">
                    <a:srgbClr val="000000"/>
                  </a:outerShdw>
                </a:effectLst>
              </a:rPr>
              <a:t>.  24 "He who does not love Me does not keep My words; and </a:t>
            </a:r>
            <a:r>
              <a:rPr lang="en-US" altLang="en-US" u="sng" dirty="0">
                <a:effectLst>
                  <a:outerShdw blurRad="38100" dist="38100" dir="2700000" algn="tl">
                    <a:srgbClr val="000000"/>
                  </a:outerShdw>
                </a:effectLst>
              </a:rPr>
              <a:t>the word which you hear is not Mine but the Father's who sent 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1737654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example set by Jesus was instilled in the apostles. </a:t>
            </a:r>
            <a:r>
              <a:rPr lang="en-US" altLang="en-US" b="1" dirty="0">
                <a:effectLst>
                  <a:outerShdw blurRad="38100" dist="38100" dir="2700000" algn="tl">
                    <a:srgbClr val="000000"/>
                  </a:outerShdw>
                </a:effectLst>
              </a:rPr>
              <a:t>(Jn 17:14-19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143071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cannot discard God’s foundations and have fellowship with Him</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2:20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having been built on </a:t>
            </a:r>
            <a:r>
              <a:rPr lang="en-US" altLang="en-US" u="sng" dirty="0">
                <a:effectLst>
                  <a:outerShdw blurRad="38100" dist="38100" dir="2700000" algn="tl">
                    <a:srgbClr val="000000"/>
                  </a:outerShdw>
                </a:effectLst>
              </a:rPr>
              <a:t>the foundation of the apostles and prophets</a:t>
            </a:r>
            <a:r>
              <a:rPr lang="en-US" altLang="en-US" dirty="0">
                <a:effectLst>
                  <a:outerShdw blurRad="38100" dist="38100" dir="2700000" algn="tl">
                    <a:srgbClr val="000000"/>
                  </a:outerShdw>
                </a:effectLst>
              </a:rPr>
              <a:t>, Jesus Christ Himself being the chief cornerstone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8910669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17:14-19</a:t>
            </a:r>
            <a:r>
              <a:rPr lang="en-US" altLang="en-US" dirty="0">
                <a:effectLst>
                  <a:outerShdw blurRad="38100" dist="38100" dir="2700000" algn="tl">
                    <a:srgbClr val="000000"/>
                  </a:outerShdw>
                </a:effectLst>
              </a:rPr>
              <a:t> - "I have given them Your word; and the world has hated them because they are not of the world, just as I am not of the world.  </a:t>
            </a:r>
            <a:r>
              <a:rPr lang="en-US" altLang="en-US" dirty="0" smtClean="0">
                <a:effectLst>
                  <a:outerShdw blurRad="38100" dist="38100" dir="2700000" algn="tl">
                    <a:srgbClr val="000000"/>
                  </a:outerShdw>
                </a:effectLst>
              </a:rPr>
              <a:t>…17 </a:t>
            </a:r>
            <a:r>
              <a:rPr lang="en-US" altLang="en-US" dirty="0">
                <a:effectLst>
                  <a:outerShdw blurRad="38100" dist="38100" dir="2700000" algn="tl">
                    <a:srgbClr val="000000"/>
                  </a:outerShdw>
                </a:effectLst>
              </a:rPr>
              <a:t>"</a:t>
            </a:r>
            <a:r>
              <a:rPr lang="en-US" altLang="en-US" u="sng" dirty="0">
                <a:effectLst>
                  <a:outerShdw blurRad="38100" dist="38100" dir="2700000" algn="tl">
                    <a:srgbClr val="000000"/>
                  </a:outerShdw>
                </a:effectLst>
              </a:rPr>
              <a:t>Sanctify them by Your truth</a:t>
            </a:r>
            <a:r>
              <a:rPr lang="en-US" altLang="en-US" dirty="0">
                <a:effectLst>
                  <a:outerShdw blurRad="38100" dist="38100" dir="2700000" algn="tl">
                    <a:srgbClr val="000000"/>
                  </a:outerShdw>
                </a:effectLst>
              </a:rPr>
              <a:t>. Your word is truth.  18 "As You sent Me into the world, I also have sent them into the world.  19 "And </a:t>
            </a:r>
            <a:r>
              <a:rPr lang="en-US" altLang="en-US" u="sng" dirty="0">
                <a:effectLst>
                  <a:outerShdw blurRad="38100" dist="38100" dir="2700000" algn="tl">
                    <a:srgbClr val="000000"/>
                  </a:outerShdw>
                </a:effectLst>
              </a:rPr>
              <a:t>for their sakes I sanctify Myself</a:t>
            </a:r>
            <a:r>
              <a:rPr lang="en-US" altLang="en-US" dirty="0">
                <a:effectLst>
                  <a:outerShdw blurRad="38100" dist="38100" dir="2700000" algn="tl">
                    <a:srgbClr val="000000"/>
                  </a:outerShdw>
                </a:effectLst>
              </a:rPr>
              <a:t>, that </a:t>
            </a:r>
            <a:r>
              <a:rPr lang="en-US" altLang="en-US" u="sng" dirty="0">
                <a:effectLst>
                  <a:outerShdw blurRad="38100" dist="38100" dir="2700000" algn="tl">
                    <a:srgbClr val="000000"/>
                  </a:outerShdw>
                </a:effectLst>
              </a:rPr>
              <a:t>they also may be sanctified by the truth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4101676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genuine words of God will be hated by the world. </a:t>
            </a:r>
          </a:p>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did Jesus “sanctify” Himself? </a:t>
            </a:r>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emphasized and lived staying within the words that God delivered to Him.</a:t>
            </a:r>
          </a:p>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is more than a “narrative.” </a:t>
            </a:r>
            <a:r>
              <a:rPr lang="en-US" altLang="en-US" b="1" dirty="0">
                <a:effectLst>
                  <a:outerShdw blurRad="38100" dist="38100" dir="2700000" algn="tl">
                    <a:srgbClr val="000000"/>
                  </a:outerShdw>
                </a:effectLst>
              </a:rPr>
              <a:t>(Jn 17:26</a:t>
            </a:r>
            <a:r>
              <a:rPr lang="en-US" altLang="en-US" b="1" dirty="0" smtClean="0">
                <a:effectLst>
                  <a:outerShdw blurRad="38100" dist="38100" dir="2700000" algn="tl">
                    <a:srgbClr val="000000"/>
                  </a:outerShdw>
                </a:effectLst>
              </a:rPr>
              <a:t>)</a:t>
            </a:r>
            <a:endParaRPr lang="en-US" altLang="en-US" b="1" dirty="0">
              <a:effectLst>
                <a:outerShdw blurRad="38100" dist="38100" dir="2700000" algn="tl">
                  <a:srgbClr val="000000"/>
                </a:outerShdw>
              </a:effectLst>
            </a:endParaRPr>
          </a:p>
        </p:txBody>
      </p:sp>
    </p:spTree>
    <p:extLst>
      <p:ext uri="{BB962C8B-B14F-4D97-AF65-F5344CB8AC3E}">
        <p14:creationId xmlns:p14="http://schemas.microsoft.com/office/powerpoint/2010/main" val="119718367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God’s eternal plan involves delivered words</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17:26</a:t>
            </a:r>
            <a:r>
              <a:rPr lang="en-US" altLang="en-US" dirty="0">
                <a:effectLst>
                  <a:outerShdw blurRad="38100" dist="38100" dir="2700000" algn="tl">
                    <a:srgbClr val="000000"/>
                  </a:outerShdw>
                </a:effectLst>
              </a:rPr>
              <a:t> - "And I have declared to them Your name, and will declare it, that the love with which You loved Me may be in them, and I in them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490587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is an apostle?</a:t>
            </a:r>
          </a:p>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is a name </a:t>
            </a:r>
            <a:r>
              <a:rPr lang="en-US" altLang="en-US" i="1" u="sng" dirty="0">
                <a:effectLst>
                  <a:outerShdw blurRad="38100" dist="38100" dir="2700000" algn="tl">
                    <a:srgbClr val="000000"/>
                  </a:outerShdw>
                </a:effectLst>
              </a:rPr>
              <a:t>Jesus chose for them</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Lk 6:13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144080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38275">
                                            <p:txEl>
                                              <p:pRg st="1" end="1"/>
                                            </p:txEl>
                                          </p:spTgt>
                                        </p:tgtEl>
                                        <p:attrNameLst>
                                          <p:attrName>style.visibility</p:attrName>
                                        </p:attrNameLst>
                                      </p:cBhvr>
                                      <p:to>
                                        <p:strVal val="visible"/>
                                      </p:to>
                                    </p:set>
                                    <p:animEffect transition="in" filter="fade">
                                      <p:cBhvr>
                                        <p:cTn id="14" dur="1000"/>
                                        <p:tgtEl>
                                          <p:spTgt spid="438275">
                                            <p:txEl>
                                              <p:pRg st="1" end="1"/>
                                            </p:txEl>
                                          </p:spTgt>
                                        </p:tgtEl>
                                      </p:cBhvr>
                                    </p:animEffect>
                                    <p:anim calcmode="lin" valueType="num">
                                      <p:cBhvr>
                                        <p:cTn id="15" dur="1000" fill="hold"/>
                                        <p:tgtEl>
                                          <p:spTgt spid="43827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3827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Luke </a:t>
            </a:r>
            <a:r>
              <a:rPr lang="en-US" altLang="en-US" b="1" u="sng" dirty="0">
                <a:effectLst>
                  <a:outerShdw blurRad="38100" dist="38100" dir="2700000" algn="tl">
                    <a:srgbClr val="000000"/>
                  </a:outerShdw>
                </a:effectLst>
              </a:rPr>
              <a:t>6:13</a:t>
            </a:r>
            <a:r>
              <a:rPr lang="en-US" altLang="en-US" dirty="0">
                <a:effectLst>
                  <a:outerShdw blurRad="38100" dist="38100" dir="2700000" algn="tl">
                    <a:srgbClr val="000000"/>
                  </a:outerShdw>
                </a:effectLst>
              </a:rPr>
              <a:t> - And when it was day, He called His disciples to Himself; and from them He chose twelve </a:t>
            </a:r>
            <a:r>
              <a:rPr lang="en-US" altLang="en-US" u="sng" dirty="0">
                <a:effectLst>
                  <a:outerShdw blurRad="38100" dist="38100" dir="2700000" algn="tl">
                    <a:srgbClr val="000000"/>
                  </a:outerShdw>
                </a:effectLst>
              </a:rPr>
              <a:t>whom He also named apostles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087723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Apostle</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- 1. a delegate, messenger, </a:t>
            </a:r>
            <a:r>
              <a:rPr lang="en-US" altLang="en-US" u="sng" dirty="0">
                <a:effectLst>
                  <a:outerShdw blurRad="38100" dist="38100" dir="2700000" algn="tl">
                    <a:srgbClr val="000000"/>
                  </a:outerShdw>
                </a:effectLst>
              </a:rPr>
              <a:t>one sent forth with orders</a:t>
            </a:r>
            <a:r>
              <a:rPr lang="en-US" altLang="en-US" dirty="0">
                <a:effectLst>
                  <a:outerShdw blurRad="38100" dist="38100" dir="2700000" algn="tl">
                    <a:srgbClr val="000000"/>
                  </a:outerShdw>
                </a:effectLst>
              </a:rPr>
              <a:t> 2. Specially applied to the twelve disciples whom Christ selected, out of the multitude of his adherents, to be his constant companions and the heralds to proclaim to men the kingdom of God: - Thayer’s </a:t>
            </a:r>
            <a:r>
              <a:rPr lang="en-US" altLang="en-US" dirty="0" smtClean="0">
                <a:effectLst>
                  <a:outerShdw blurRad="38100" dist="38100" dir="2700000" algn="tl">
                    <a:srgbClr val="000000"/>
                  </a:outerShdw>
                </a:effectLst>
              </a:rPr>
              <a:t>Lexicon</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320217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word apostle can also be used in a general way. </a:t>
            </a:r>
            <a:r>
              <a:rPr lang="en-US" altLang="en-US" b="1" dirty="0">
                <a:effectLst>
                  <a:outerShdw blurRad="38100" dist="38100" dir="2700000" algn="tl">
                    <a:srgbClr val="000000"/>
                  </a:outerShdw>
                </a:effectLst>
              </a:rPr>
              <a:t>(Acts 14:14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8090781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14:14</a:t>
            </a:r>
            <a:r>
              <a:rPr lang="en-US" altLang="en-US" dirty="0">
                <a:effectLst>
                  <a:outerShdw blurRad="38100" dist="38100" dir="2700000" algn="tl">
                    <a:srgbClr val="000000"/>
                  </a:outerShdw>
                </a:effectLst>
              </a:rPr>
              <a:t> - But when the apostles </a:t>
            </a:r>
            <a:r>
              <a:rPr lang="en-US" altLang="en-US" u="sng" dirty="0">
                <a:effectLst>
                  <a:outerShdw blurRad="38100" dist="38100" dir="2700000" algn="tl">
                    <a:srgbClr val="000000"/>
                  </a:outerShdw>
                </a:effectLst>
              </a:rPr>
              <a:t>Barnabas and Paul</a:t>
            </a:r>
            <a:r>
              <a:rPr lang="en-US" altLang="en-US" dirty="0">
                <a:effectLst>
                  <a:outerShdw blurRad="38100" dist="38100" dir="2700000" algn="tl">
                    <a:srgbClr val="000000"/>
                  </a:outerShdw>
                </a:effectLst>
              </a:rPr>
              <a:t> heard this, they tore their clothes and ran in among the multitude, crying </a:t>
            </a:r>
            <a:r>
              <a:rPr lang="en-US" altLang="en-US" dirty="0" smtClean="0">
                <a:effectLst>
                  <a:outerShdw blurRad="38100" dist="38100" dir="2700000" algn="tl">
                    <a:srgbClr val="000000"/>
                  </a:outerShdw>
                </a:effectLst>
              </a:rPr>
              <a:t>out.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6743122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interacted with these men before He chose them. </a:t>
            </a:r>
            <a:r>
              <a:rPr lang="en-US" altLang="en-US" i="1" u="sng" dirty="0">
                <a:effectLst>
                  <a:outerShdw blurRad="38100" dist="38100" dir="2700000" algn="tl">
                    <a:srgbClr val="000000"/>
                  </a:outerShdw>
                </a:effectLst>
              </a:rPr>
              <a:t>He prayed all night</a:t>
            </a:r>
            <a:r>
              <a:rPr lang="en-US" altLang="en-US" dirty="0">
                <a:effectLst>
                  <a:outerShdw blurRad="38100" dist="38100" dir="2700000" algn="tl">
                    <a:srgbClr val="000000"/>
                  </a:outerShdw>
                </a:effectLst>
              </a:rPr>
              <a:t> before He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made His final choice.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Lk 6:12; Mt 4:19-22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0324287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Luke </a:t>
            </a:r>
            <a:r>
              <a:rPr lang="en-US" altLang="en-US" b="1" u="sng" dirty="0">
                <a:effectLst>
                  <a:outerShdw blurRad="38100" dist="38100" dir="2700000" algn="tl">
                    <a:srgbClr val="000000"/>
                  </a:outerShdw>
                </a:effectLst>
              </a:rPr>
              <a:t>6:12</a:t>
            </a:r>
            <a:r>
              <a:rPr lang="en-US" altLang="en-US" dirty="0">
                <a:effectLst>
                  <a:outerShdw blurRad="38100" dist="38100" dir="2700000" algn="tl">
                    <a:srgbClr val="000000"/>
                  </a:outerShdw>
                </a:effectLst>
              </a:rPr>
              <a:t> - Now it came to pass in those days that He went out to the mountain to pray, and </a:t>
            </a:r>
            <a:r>
              <a:rPr lang="en-US" altLang="en-US" u="sng" dirty="0">
                <a:effectLst>
                  <a:outerShdw blurRad="38100" dist="38100" dir="2700000" algn="tl">
                    <a:srgbClr val="000000"/>
                  </a:outerShdw>
                </a:effectLst>
              </a:rPr>
              <a:t>continued all night in prayer to God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8023781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cannot discard God’s foundations and have fellowship with Him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Why </a:t>
            </a:r>
            <a:r>
              <a:rPr lang="en-US" altLang="en-US" dirty="0">
                <a:effectLst>
                  <a:outerShdw blurRad="38100" dist="38100" dir="2700000" algn="tl">
                    <a:srgbClr val="000000"/>
                  </a:outerShdw>
                </a:effectLst>
              </a:rPr>
              <a:t>are we told this? What if we build on another foundation?</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consequences of this neglect are all around us. </a:t>
            </a:r>
            <a:r>
              <a:rPr lang="en-US" altLang="en-US" i="1" u="sng" dirty="0">
                <a:effectLst>
                  <a:outerShdw blurRad="38100" dist="38100" dir="2700000" algn="tl">
                    <a:srgbClr val="000000"/>
                  </a:outerShdw>
                </a:effectLst>
              </a:rPr>
              <a:t>Whose voice do we really </a:t>
            </a:r>
            <a:r>
              <a:rPr lang="en-US" altLang="en-US" i="1" u="sng" dirty="0" smtClean="0">
                <a:effectLst>
                  <a:outerShdw blurRad="38100" dist="38100" dir="2700000" algn="tl">
                    <a:srgbClr val="000000"/>
                  </a:outerShdw>
                </a:effectLst>
              </a:rPr>
              <a:t>                </a:t>
            </a:r>
            <a:r>
              <a:rPr lang="en-US" altLang="en-US" i="1" u="sng" dirty="0">
                <a:effectLst>
                  <a:outerShdw blurRad="38100" dist="38100" dir="2700000" algn="tl">
                    <a:srgbClr val="000000"/>
                  </a:outerShdw>
                </a:effectLst>
              </a:rPr>
              <a:t>hear</a:t>
            </a:r>
            <a:r>
              <a:rPr lang="en-US" altLang="en-US" dirty="0">
                <a:effectLst>
                  <a:outerShdw blurRad="38100" dist="38100" dir="2700000" algn="tl">
                    <a:srgbClr val="000000"/>
                  </a:outerShdw>
                </a:effectLst>
              </a:rPr>
              <a:t> – the </a:t>
            </a:r>
            <a:r>
              <a:rPr lang="en-US" altLang="en-US" i="1" u="sng" dirty="0">
                <a:effectLst>
                  <a:outerShdw blurRad="38100" dist="38100" dir="2700000" algn="tl">
                    <a:srgbClr val="000000"/>
                  </a:outerShdw>
                </a:effectLst>
              </a:rPr>
              <a:t>writings of men</a:t>
            </a:r>
            <a:r>
              <a:rPr lang="en-US" altLang="en-US" dirty="0">
                <a:effectLst>
                  <a:outerShdw blurRad="38100" dist="38100" dir="2700000" algn="tl">
                    <a:srgbClr val="000000"/>
                  </a:outerShdw>
                </a:effectLst>
              </a:rPr>
              <a:t> or the </a:t>
            </a:r>
            <a:r>
              <a:rPr lang="en-US" altLang="en-US" i="1" u="sng" dirty="0">
                <a:effectLst>
                  <a:outerShdw blurRad="38100" dist="38100" dir="2700000" algn="tl">
                    <a:srgbClr val="000000"/>
                  </a:outerShdw>
                </a:effectLst>
              </a:rPr>
              <a:t>delivered words of the apostles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(1 Jn 4:5-6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9889280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Matthew </a:t>
            </a:r>
            <a:r>
              <a:rPr lang="en-US" altLang="en-US" sz="3000" b="1" u="sng" dirty="0">
                <a:effectLst>
                  <a:outerShdw blurRad="38100" dist="38100" dir="2700000" algn="tl">
                    <a:srgbClr val="000000"/>
                  </a:outerShdw>
                </a:effectLst>
              </a:rPr>
              <a:t>4:19-22</a:t>
            </a:r>
            <a:r>
              <a:rPr lang="en-US" altLang="en-US" sz="3000" dirty="0">
                <a:effectLst>
                  <a:outerShdw blurRad="38100" dist="38100" dir="2700000" algn="tl">
                    <a:srgbClr val="000000"/>
                  </a:outerShdw>
                </a:effectLst>
              </a:rPr>
              <a:t>  - Then He said to them, "</a:t>
            </a:r>
            <a:r>
              <a:rPr lang="en-US" altLang="en-US" sz="3000" u="sng" dirty="0">
                <a:effectLst>
                  <a:outerShdw blurRad="38100" dist="38100" dir="2700000" algn="tl">
                    <a:srgbClr val="000000"/>
                  </a:outerShdw>
                </a:effectLst>
              </a:rPr>
              <a:t>Follow Me, and I will make you fishers of men</a:t>
            </a:r>
            <a:r>
              <a:rPr lang="en-US" altLang="en-US" sz="3000" dirty="0">
                <a:effectLst>
                  <a:outerShdw blurRad="38100" dist="38100" dir="2700000" algn="tl">
                    <a:srgbClr val="000000"/>
                  </a:outerShdw>
                </a:effectLst>
              </a:rPr>
              <a:t>."  20 They immediately left their nets and followed Him.  21 Going on from there, He saw two other brothers, James the son of Zebedee, and John his brother, in the boat with Zebedee their father, mending their nets. He called them,  22 and </a:t>
            </a:r>
            <a:r>
              <a:rPr lang="en-US" altLang="en-US" sz="3000" u="sng" dirty="0">
                <a:effectLst>
                  <a:outerShdw blurRad="38100" dist="38100" dir="2700000" algn="tl">
                    <a:srgbClr val="000000"/>
                  </a:outerShdw>
                </a:effectLst>
              </a:rPr>
              <a:t>immediately they left the boat and their father, and followed Him</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715298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then let His choices be known! He is </a:t>
            </a:r>
            <a:r>
              <a:rPr lang="en-US" altLang="en-US" i="1" u="sng" dirty="0">
                <a:effectLst>
                  <a:outerShdw blurRad="38100" dist="38100" dir="2700000" algn="tl">
                    <a:srgbClr val="000000"/>
                  </a:outerShdw>
                </a:effectLst>
              </a:rPr>
              <a:t>going to work through these men</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trained them for over 3 years. Imagine men who are </a:t>
            </a:r>
            <a:r>
              <a:rPr lang="en-US" altLang="en-US" i="1" u="sng" dirty="0">
                <a:effectLst>
                  <a:outerShdw blurRad="38100" dist="38100" dir="2700000" algn="tl">
                    <a:srgbClr val="000000"/>
                  </a:outerShdw>
                </a:effectLst>
              </a:rPr>
              <a:t>trained personally by </a:t>
            </a:r>
            <a:r>
              <a:rPr lang="en-US" altLang="en-US" i="1" u="sng" dirty="0" smtClean="0">
                <a:effectLst>
                  <a:outerShdw blurRad="38100" dist="38100" dir="2700000" algn="tl">
                    <a:srgbClr val="000000"/>
                  </a:outerShdw>
                </a:effectLst>
              </a:rPr>
              <a:t>the </a:t>
            </a:r>
            <a:r>
              <a:rPr lang="en-US" altLang="en-US" i="1" u="sng" dirty="0">
                <a:effectLst>
                  <a:outerShdw blurRad="38100" dist="38100" dir="2700000" algn="tl">
                    <a:srgbClr val="000000"/>
                  </a:outerShdw>
                </a:effectLst>
              </a:rPr>
              <a:t>creator of the universe</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(Jn 15:27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3970410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38275">
                                            <p:txEl>
                                              <p:pRg st="1" end="1"/>
                                            </p:txEl>
                                          </p:spTgt>
                                        </p:tgtEl>
                                        <p:attrNameLst>
                                          <p:attrName>style.visibility</p:attrName>
                                        </p:attrNameLst>
                                      </p:cBhvr>
                                      <p:to>
                                        <p:strVal val="visible"/>
                                      </p:to>
                                    </p:set>
                                    <p:animEffect transition="in" filter="fade">
                                      <p:cBhvr>
                                        <p:cTn id="14" dur="1000"/>
                                        <p:tgtEl>
                                          <p:spTgt spid="438275">
                                            <p:txEl>
                                              <p:pRg st="1" end="1"/>
                                            </p:txEl>
                                          </p:spTgt>
                                        </p:tgtEl>
                                      </p:cBhvr>
                                    </p:animEffect>
                                    <p:anim calcmode="lin" valueType="num">
                                      <p:cBhvr>
                                        <p:cTn id="15" dur="1000" fill="hold"/>
                                        <p:tgtEl>
                                          <p:spTgt spid="43827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3827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15:27</a:t>
            </a:r>
            <a:r>
              <a:rPr lang="en-US" altLang="en-US" dirty="0">
                <a:effectLst>
                  <a:outerShdw blurRad="38100" dist="38100" dir="2700000" algn="tl">
                    <a:srgbClr val="000000"/>
                  </a:outerShdw>
                </a:effectLst>
              </a:rPr>
              <a:t>  - "And you also will bear witness, because </a:t>
            </a:r>
            <a:r>
              <a:rPr lang="en-US" altLang="en-US" u="sng" dirty="0">
                <a:effectLst>
                  <a:outerShdw blurRad="38100" dist="38100" dir="2700000" algn="tl">
                    <a:srgbClr val="000000"/>
                  </a:outerShdw>
                </a:effectLst>
              </a:rPr>
              <a:t>you have been with Me from the beginning</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065028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Jesus’s words would </a:t>
            </a:r>
            <a:r>
              <a:rPr lang="en-US" altLang="en-US" dirty="0">
                <a:effectLst>
                  <a:outerShdw blurRad="38100" dist="38100" dir="2700000" algn="tl">
                    <a:srgbClr val="000000"/>
                  </a:outerShdw>
                </a:effectLst>
              </a:rPr>
              <a:t>“bind and loose” </a:t>
            </a:r>
            <a:r>
              <a:rPr lang="en-US" altLang="en-US" dirty="0" smtClean="0">
                <a:effectLst>
                  <a:outerShdw blurRad="38100" dist="38100" dir="2700000" algn="tl">
                    <a:srgbClr val="000000"/>
                  </a:outerShdw>
                </a:effectLst>
              </a:rPr>
              <a:t>through </a:t>
            </a:r>
            <a:r>
              <a:rPr lang="en-US" altLang="en-US" dirty="0">
                <a:effectLst>
                  <a:outerShdw blurRad="38100" dist="38100" dir="2700000" algn="tl">
                    <a:srgbClr val="000000"/>
                  </a:outerShdw>
                </a:effectLst>
              </a:rPr>
              <a:t>these men. </a:t>
            </a:r>
            <a:r>
              <a:rPr lang="en-US" altLang="en-US" b="1" dirty="0">
                <a:effectLst>
                  <a:outerShdw blurRad="38100" dist="38100" dir="2700000" algn="tl">
                    <a:srgbClr val="000000"/>
                  </a:outerShdw>
                </a:effectLst>
              </a:rPr>
              <a:t>(Mt 16:19; 18:18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512000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16:19</a:t>
            </a:r>
            <a:r>
              <a:rPr lang="en-US" altLang="en-US" dirty="0">
                <a:effectLst>
                  <a:outerShdw blurRad="38100" dist="38100" dir="2700000" algn="tl">
                    <a:srgbClr val="000000"/>
                  </a:outerShdw>
                </a:effectLst>
              </a:rPr>
              <a:t> - "And I will give you the keys of the kingdom of heaven, and whatever you </a:t>
            </a:r>
            <a:r>
              <a:rPr lang="en-US" altLang="en-US" u="sng" dirty="0">
                <a:effectLst>
                  <a:outerShdw blurRad="38100" dist="38100" dir="2700000" algn="tl">
                    <a:srgbClr val="000000"/>
                  </a:outerShdw>
                </a:effectLst>
              </a:rPr>
              <a:t>bind on earth will be bound in heaven</a:t>
            </a:r>
            <a:r>
              <a:rPr lang="en-US" altLang="en-US" dirty="0">
                <a:effectLst>
                  <a:outerShdw blurRad="38100" dist="38100" dir="2700000" algn="tl">
                    <a:srgbClr val="000000"/>
                  </a:outerShdw>
                </a:effectLst>
              </a:rPr>
              <a:t>, and whatever </a:t>
            </a:r>
            <a:r>
              <a:rPr lang="en-US" altLang="en-US" u="sng" dirty="0">
                <a:effectLst>
                  <a:outerShdw blurRad="38100" dist="38100" dir="2700000" algn="tl">
                    <a:srgbClr val="000000"/>
                  </a:outerShdw>
                </a:effectLst>
              </a:rPr>
              <a:t>you loose on earth will be loosed in heaven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5050989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18:18</a:t>
            </a:r>
            <a:r>
              <a:rPr lang="en-US" altLang="en-US" dirty="0">
                <a:effectLst>
                  <a:outerShdw blurRad="38100" dist="38100" dir="2700000" algn="tl">
                    <a:srgbClr val="000000"/>
                  </a:outerShdw>
                </a:effectLst>
              </a:rPr>
              <a:t> - "Assuredly, I say to you, whatever </a:t>
            </a:r>
            <a:r>
              <a:rPr lang="en-US" altLang="en-US" u="sng" dirty="0">
                <a:effectLst>
                  <a:outerShdw blurRad="38100" dist="38100" dir="2700000" algn="tl">
                    <a:srgbClr val="000000"/>
                  </a:outerShdw>
                </a:effectLst>
              </a:rPr>
              <a:t>you bind on earth will be bound in heaven</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whatever you loose on earth will be loosed in heaven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6808517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i="1" u="sng" dirty="0" smtClean="0">
                <a:effectLst>
                  <a:outerShdw blurRad="38100" dist="38100" dir="2700000" algn="tl">
                    <a:srgbClr val="000000"/>
                  </a:outerShdw>
                </a:effectLst>
              </a:rPr>
              <a:t>Any </a:t>
            </a:r>
            <a:r>
              <a:rPr lang="en-US" altLang="en-US" i="1" u="sng" dirty="0">
                <a:effectLst>
                  <a:outerShdw blurRad="38100" dist="38100" dir="2700000" algn="tl">
                    <a:srgbClr val="000000"/>
                  </a:outerShdw>
                </a:effectLst>
              </a:rPr>
              <a:t>implementation of Jesus as Lord</a:t>
            </a:r>
            <a:r>
              <a:rPr lang="en-US" altLang="en-US" dirty="0">
                <a:effectLst>
                  <a:outerShdw blurRad="38100" dist="38100" dir="2700000" algn="tl">
                    <a:srgbClr val="000000"/>
                  </a:outerShdw>
                </a:effectLst>
              </a:rPr>
              <a:t> would include their work! </a:t>
            </a:r>
            <a:r>
              <a:rPr lang="en-US" altLang="en-US" b="1" dirty="0">
                <a:effectLst>
                  <a:outerShdw blurRad="38100" dist="38100" dir="2700000" algn="tl">
                    <a:srgbClr val="000000"/>
                  </a:outerShdw>
                </a:effectLst>
              </a:rPr>
              <a:t>(Lk 6:46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6101639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Luke </a:t>
            </a:r>
            <a:r>
              <a:rPr lang="en-US" altLang="en-US" b="1" u="sng" dirty="0">
                <a:effectLst>
                  <a:outerShdw blurRad="38100" dist="38100" dir="2700000" algn="tl">
                    <a:srgbClr val="000000"/>
                  </a:outerShdw>
                </a:effectLst>
              </a:rPr>
              <a:t>6:46</a:t>
            </a:r>
            <a:r>
              <a:rPr lang="en-US" altLang="en-US" dirty="0">
                <a:effectLst>
                  <a:outerShdw blurRad="38100" dist="38100" dir="2700000" algn="tl">
                    <a:srgbClr val="000000"/>
                  </a:outerShdw>
                </a:effectLst>
              </a:rPr>
              <a:t> - " But why do you call Me 'Lord, Lord,' and do not do </a:t>
            </a:r>
            <a:r>
              <a:rPr lang="en-US" altLang="en-US" u="sng" dirty="0">
                <a:effectLst>
                  <a:outerShdw blurRad="38100" dist="38100" dir="2700000" algn="tl">
                    <a:srgbClr val="000000"/>
                  </a:outerShdw>
                </a:effectLst>
              </a:rPr>
              <a:t>the things which I say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830953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One’s </a:t>
            </a:r>
            <a:r>
              <a:rPr lang="en-US" altLang="en-US" dirty="0">
                <a:effectLst>
                  <a:outerShdw blurRad="38100" dist="38100" dir="2700000" algn="tl">
                    <a:srgbClr val="000000"/>
                  </a:outerShdw>
                </a:effectLst>
              </a:rPr>
              <a:t>attitude towards the apostles </a:t>
            </a:r>
            <a:r>
              <a:rPr lang="en-US" altLang="en-US" i="1" u="sng" dirty="0">
                <a:effectLst>
                  <a:outerShdw blurRad="38100" dist="38100" dir="2700000" algn="tl">
                    <a:srgbClr val="000000"/>
                  </a:outerShdw>
                </a:effectLst>
              </a:rPr>
              <a:t>is the same</a:t>
            </a:r>
            <a:r>
              <a:rPr lang="en-US" altLang="en-US" dirty="0">
                <a:effectLst>
                  <a:outerShdw blurRad="38100" dist="38100" dir="2700000" algn="tl">
                    <a:srgbClr val="000000"/>
                  </a:outerShdw>
                </a:effectLst>
              </a:rPr>
              <a:t> towards Christ. </a:t>
            </a:r>
            <a:r>
              <a:rPr lang="en-US" altLang="en-US" b="1" dirty="0">
                <a:effectLst>
                  <a:outerShdw blurRad="38100" dist="38100" dir="2700000" algn="tl">
                    <a:srgbClr val="000000"/>
                  </a:outerShdw>
                </a:effectLst>
              </a:rPr>
              <a:t>(Jn 15:19-20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261432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15:19-20</a:t>
            </a:r>
            <a:r>
              <a:rPr lang="en-US" altLang="en-US" dirty="0">
                <a:effectLst>
                  <a:outerShdw blurRad="38100" dist="38100" dir="2700000" algn="tl">
                    <a:srgbClr val="000000"/>
                  </a:outerShdw>
                </a:effectLst>
              </a:rPr>
              <a:t> - "If you were of the world, the world would love its own. Yet because you are not of the world, but </a:t>
            </a:r>
            <a:r>
              <a:rPr lang="en-US" altLang="en-US" u="sng" dirty="0">
                <a:effectLst>
                  <a:outerShdw blurRad="38100" dist="38100" dir="2700000" algn="tl">
                    <a:srgbClr val="000000"/>
                  </a:outerShdw>
                </a:effectLst>
              </a:rPr>
              <a:t>I chose you out of the world, therefore the world hates you</a:t>
            </a:r>
            <a:r>
              <a:rPr lang="en-US" altLang="en-US" dirty="0">
                <a:effectLst>
                  <a:outerShdw blurRad="38100" dist="38100" dir="2700000" algn="tl">
                    <a:srgbClr val="000000"/>
                  </a:outerShdw>
                </a:effectLst>
              </a:rPr>
              <a:t>.  20 "Remember the word that I said to you, 'A servant is not greater than his master.' If they persecuted Me, they will also persecute you. </a:t>
            </a:r>
            <a:r>
              <a:rPr lang="en-US" altLang="en-US" u="sng" dirty="0">
                <a:effectLst>
                  <a:outerShdw blurRad="38100" dist="38100" dir="2700000" algn="tl">
                    <a:srgbClr val="000000"/>
                  </a:outerShdw>
                </a:effectLst>
              </a:rPr>
              <a:t>If they kept My word, they will keep yours also</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7417158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cannot discard God’s foundations and have fellowship with Him</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John 4:5-6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They are of the world. Therefore they speak </a:t>
            </a:r>
            <a:r>
              <a:rPr lang="en-US" altLang="en-US" u="sng" dirty="0">
                <a:effectLst>
                  <a:outerShdw blurRad="38100" dist="38100" dir="2700000" algn="tl">
                    <a:srgbClr val="000000"/>
                  </a:outerShdw>
                </a:effectLst>
              </a:rPr>
              <a:t>as of the world</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the world hears them</a:t>
            </a:r>
            <a:r>
              <a:rPr lang="en-US" altLang="en-US" dirty="0">
                <a:effectLst>
                  <a:outerShdw blurRad="38100" dist="38100" dir="2700000" algn="tl">
                    <a:srgbClr val="000000"/>
                  </a:outerShdw>
                </a:effectLst>
              </a:rPr>
              <a:t>.  6 We are of God. </a:t>
            </a:r>
            <a:r>
              <a:rPr lang="en-US" altLang="en-US" u="sng" dirty="0">
                <a:effectLst>
                  <a:outerShdw blurRad="38100" dist="38100" dir="2700000" algn="tl">
                    <a:srgbClr val="000000"/>
                  </a:outerShdw>
                </a:effectLst>
              </a:rPr>
              <a:t>He who knows God hears us</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he who is not of God does not hear us</a:t>
            </a:r>
            <a:r>
              <a:rPr lang="en-US" altLang="en-US" dirty="0">
                <a:effectLst>
                  <a:outerShdw blurRad="38100" dist="38100" dir="2700000" algn="tl">
                    <a:srgbClr val="000000"/>
                  </a:outerShdw>
                </a:effectLst>
              </a:rPr>
              <a:t>. By this we know </a:t>
            </a:r>
            <a:r>
              <a:rPr lang="en-US" altLang="en-US" u="sng" dirty="0">
                <a:effectLst>
                  <a:outerShdw blurRad="38100" dist="38100" dir="2700000" algn="tl">
                    <a:srgbClr val="000000"/>
                  </a:outerShdw>
                </a:effectLst>
              </a:rPr>
              <a:t>the spirit of truth</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the spirit of error</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675524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wrote nothing instead he chose these men to work through!</a:t>
            </a:r>
          </a:p>
          <a:p>
            <a:r>
              <a:rPr lang="en-US" altLang="en-US" dirty="0" smtClean="0">
                <a:effectLst>
                  <a:outerShdw blurRad="38100" dist="38100" dir="2700000" algn="tl">
                    <a:srgbClr val="000000"/>
                  </a:outerShdw>
                </a:effectLst>
              </a:rPr>
              <a:t>No </a:t>
            </a:r>
            <a:r>
              <a:rPr lang="en-US" altLang="en-US" dirty="0">
                <a:effectLst>
                  <a:outerShdw blurRad="38100" dist="38100" dir="2700000" algn="tl">
                    <a:srgbClr val="000000"/>
                  </a:outerShdw>
                </a:effectLst>
              </a:rPr>
              <a:t>sins would be forgiven </a:t>
            </a:r>
            <a:r>
              <a:rPr lang="en-US" altLang="en-US" i="1" u="sng" dirty="0">
                <a:effectLst>
                  <a:outerShdw blurRad="38100" dist="38100" dir="2700000" algn="tl">
                    <a:srgbClr val="000000"/>
                  </a:outerShdw>
                </a:effectLst>
              </a:rPr>
              <a:t>without their revelation</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(Jn 20:21-23</a:t>
            </a:r>
            <a:r>
              <a:rPr lang="en-US" altLang="en-US" b="1" dirty="0" smtClean="0">
                <a:effectLst>
                  <a:outerShdw blurRad="38100" dist="38100" dir="2700000" algn="tl">
                    <a:srgbClr val="000000"/>
                  </a:outerShdw>
                </a:effectLst>
              </a:rPr>
              <a:t>)</a:t>
            </a:r>
            <a:endParaRPr lang="en-US" altLang="en-US" b="1" dirty="0">
              <a:effectLst>
                <a:outerShdw blurRad="38100" dist="38100" dir="2700000" algn="tl">
                  <a:srgbClr val="000000"/>
                </a:outerShdw>
              </a:effectLst>
            </a:endParaRPr>
          </a:p>
        </p:txBody>
      </p:sp>
    </p:spTree>
    <p:extLst>
      <p:ext uri="{BB962C8B-B14F-4D97-AF65-F5344CB8AC3E}">
        <p14:creationId xmlns:p14="http://schemas.microsoft.com/office/powerpoint/2010/main" val="414595199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38275">
                                            <p:txEl>
                                              <p:pRg st="1" end="1"/>
                                            </p:txEl>
                                          </p:spTgt>
                                        </p:tgtEl>
                                        <p:attrNameLst>
                                          <p:attrName>style.visibility</p:attrName>
                                        </p:attrNameLst>
                                      </p:cBhvr>
                                      <p:to>
                                        <p:strVal val="visible"/>
                                      </p:to>
                                    </p:set>
                                    <p:animEffect transition="in" filter="fade">
                                      <p:cBhvr>
                                        <p:cTn id="14" dur="1000"/>
                                        <p:tgtEl>
                                          <p:spTgt spid="438275">
                                            <p:txEl>
                                              <p:pRg st="1" end="1"/>
                                            </p:txEl>
                                          </p:spTgt>
                                        </p:tgtEl>
                                      </p:cBhvr>
                                    </p:animEffect>
                                    <p:anim calcmode="lin" valueType="num">
                                      <p:cBhvr>
                                        <p:cTn id="15" dur="1000" fill="hold"/>
                                        <p:tgtEl>
                                          <p:spTgt spid="43827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3827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did Jesus prepare and present His apostles to His followers? </a:t>
            </a:r>
          </a:p>
        </p:txBody>
      </p:sp>
      <p:sp>
        <p:nvSpPr>
          <p:cNvPr id="438275"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20:21-23 </a:t>
            </a:r>
            <a:r>
              <a:rPr lang="en-US" altLang="en-US" dirty="0">
                <a:effectLst>
                  <a:outerShdw blurRad="38100" dist="38100" dir="2700000" algn="tl">
                    <a:srgbClr val="000000"/>
                  </a:outerShdw>
                </a:effectLst>
              </a:rPr>
              <a:t>- So Jesus said to them again, "Peace to you! As the Father has sent Me, I also send you."  22 And when He had said this, He breathed on them, and said to them, "</a:t>
            </a:r>
            <a:r>
              <a:rPr lang="en-US" altLang="en-US" u="sng" dirty="0">
                <a:effectLst>
                  <a:outerShdw blurRad="38100" dist="38100" dir="2700000" algn="tl">
                    <a:srgbClr val="000000"/>
                  </a:outerShdw>
                </a:effectLst>
              </a:rPr>
              <a:t>Receive the Holy Spirit</a:t>
            </a:r>
            <a:r>
              <a:rPr lang="en-US" altLang="en-US" dirty="0">
                <a:effectLst>
                  <a:outerShdw blurRad="38100" dist="38100" dir="2700000" algn="tl">
                    <a:srgbClr val="000000"/>
                  </a:outerShdw>
                </a:effectLst>
              </a:rPr>
              <a:t>.  23 "</a:t>
            </a:r>
            <a:r>
              <a:rPr lang="en-US" altLang="en-US" u="sng" dirty="0">
                <a:effectLst>
                  <a:outerShdw blurRad="38100" dist="38100" dir="2700000" algn="tl">
                    <a:srgbClr val="000000"/>
                  </a:outerShdw>
                </a:effectLst>
              </a:rPr>
              <a:t>If you forgive</a:t>
            </a:r>
            <a:r>
              <a:rPr lang="en-US" altLang="en-US" dirty="0">
                <a:effectLst>
                  <a:outerShdw blurRad="38100" dist="38100" dir="2700000" algn="tl">
                    <a:srgbClr val="000000"/>
                  </a:outerShdw>
                </a:effectLst>
              </a:rPr>
              <a:t> the sins of any, </a:t>
            </a:r>
            <a:r>
              <a:rPr lang="en-US" altLang="en-US" u="sng" dirty="0">
                <a:effectLst>
                  <a:outerShdw blurRad="38100" dist="38100" dir="2700000" algn="tl">
                    <a:srgbClr val="000000"/>
                  </a:outerShdw>
                </a:effectLst>
              </a:rPr>
              <a:t>they are forgiven them</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if you retain</a:t>
            </a:r>
            <a:r>
              <a:rPr lang="en-US" altLang="en-US" dirty="0">
                <a:effectLst>
                  <a:outerShdw blurRad="38100" dist="38100" dir="2700000" algn="tl">
                    <a:srgbClr val="000000"/>
                  </a:outerShdw>
                </a:effectLst>
              </a:rPr>
              <a:t> the sins of any, </a:t>
            </a:r>
            <a:r>
              <a:rPr lang="en-US" altLang="en-US" u="sng" dirty="0">
                <a:effectLst>
                  <a:outerShdw blurRad="38100" dist="38100" dir="2700000" algn="tl">
                    <a:srgbClr val="000000"/>
                  </a:outerShdw>
                </a:effectLst>
              </a:rPr>
              <a:t>they are retained</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317727642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worked </a:t>
            </a:r>
            <a:r>
              <a:rPr lang="en-US" altLang="en-US" i="1" u="sng" dirty="0">
                <a:effectLst>
                  <a:outerShdw blurRad="38100" dist="38100" dir="2700000" algn="tl">
                    <a:srgbClr val="000000"/>
                  </a:outerShdw>
                </a:effectLst>
              </a:rPr>
              <a:t>by the Holy Spirit</a:t>
            </a:r>
            <a:r>
              <a:rPr lang="en-US" altLang="en-US" dirty="0">
                <a:effectLst>
                  <a:outerShdw blurRad="38100" dist="38100" dir="2700000" algn="tl">
                    <a:srgbClr val="000000"/>
                  </a:outerShdw>
                </a:effectLst>
              </a:rPr>
              <a:t> through the apostles. </a:t>
            </a:r>
            <a:r>
              <a:rPr lang="en-US" altLang="en-US" b="1" dirty="0">
                <a:effectLst>
                  <a:outerShdw blurRad="38100" dist="38100" dir="2700000" algn="tl">
                    <a:srgbClr val="000000"/>
                  </a:outerShdw>
                </a:effectLst>
              </a:rPr>
              <a:t>(Jn 14:24-26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0889016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John </a:t>
            </a:r>
            <a:r>
              <a:rPr lang="en-US" altLang="en-US" sz="3000" b="1" u="sng" dirty="0">
                <a:effectLst>
                  <a:outerShdw blurRad="38100" dist="38100" dir="2700000" algn="tl">
                    <a:srgbClr val="000000"/>
                  </a:outerShdw>
                </a:effectLst>
              </a:rPr>
              <a:t>14:24-26</a:t>
            </a:r>
            <a:r>
              <a:rPr lang="en-US" altLang="en-US" sz="3000" dirty="0">
                <a:effectLst>
                  <a:outerShdw blurRad="38100" dist="38100" dir="2700000" algn="tl">
                    <a:srgbClr val="000000"/>
                  </a:outerShdw>
                </a:effectLst>
              </a:rPr>
              <a:t> - "He who does not love Me does not </a:t>
            </a:r>
            <a:r>
              <a:rPr lang="en-US" altLang="en-US" sz="3000" u="sng" dirty="0">
                <a:effectLst>
                  <a:outerShdw blurRad="38100" dist="38100" dir="2700000" algn="tl">
                    <a:srgbClr val="000000"/>
                  </a:outerShdw>
                </a:effectLst>
              </a:rPr>
              <a:t>keep My words</a:t>
            </a:r>
            <a:r>
              <a:rPr lang="en-US" altLang="en-US" sz="3000" dirty="0">
                <a:effectLst>
                  <a:outerShdw blurRad="38100" dist="38100" dir="2700000" algn="tl">
                    <a:srgbClr val="000000"/>
                  </a:outerShdw>
                </a:effectLst>
              </a:rPr>
              <a:t>; and the word which you hear is not Mine but the Father's </a:t>
            </a:r>
            <a:r>
              <a:rPr lang="en-US" altLang="en-US" sz="3000" u="sng" dirty="0">
                <a:effectLst>
                  <a:outerShdw blurRad="38100" dist="38100" dir="2700000" algn="tl">
                    <a:srgbClr val="000000"/>
                  </a:outerShdw>
                </a:effectLst>
              </a:rPr>
              <a:t>who sent Me</a:t>
            </a:r>
            <a:r>
              <a:rPr lang="en-US" altLang="en-US" sz="3000" dirty="0">
                <a:effectLst>
                  <a:outerShdw blurRad="38100" dist="38100" dir="2700000" algn="tl">
                    <a:srgbClr val="000000"/>
                  </a:outerShdw>
                </a:effectLst>
              </a:rPr>
              <a:t>.  25 " These things I have spoken to you while being present with you.  26 "But the Helper, the Holy Spirit, whom the Father </a:t>
            </a:r>
            <a:r>
              <a:rPr lang="en-US" altLang="en-US" sz="3000" u="sng" dirty="0">
                <a:effectLst>
                  <a:outerShdw blurRad="38100" dist="38100" dir="2700000" algn="tl">
                    <a:srgbClr val="000000"/>
                  </a:outerShdw>
                </a:effectLst>
              </a:rPr>
              <a:t>will send in My name</a:t>
            </a:r>
            <a:r>
              <a:rPr lang="en-US" altLang="en-US" sz="3000" dirty="0">
                <a:effectLst>
                  <a:outerShdw blurRad="38100" dist="38100" dir="2700000" algn="tl">
                    <a:srgbClr val="000000"/>
                  </a:outerShdw>
                </a:effectLst>
              </a:rPr>
              <a:t>, He will </a:t>
            </a:r>
            <a:r>
              <a:rPr lang="en-US" altLang="en-US" sz="3000" u="sng" dirty="0">
                <a:effectLst>
                  <a:outerShdw blurRad="38100" dist="38100" dir="2700000" algn="tl">
                    <a:srgbClr val="000000"/>
                  </a:outerShdw>
                </a:effectLst>
              </a:rPr>
              <a:t>teach you all things</a:t>
            </a:r>
            <a:r>
              <a:rPr lang="en-US" altLang="en-US" sz="3000" dirty="0">
                <a:effectLst>
                  <a:outerShdw blurRad="38100" dist="38100" dir="2700000" algn="tl">
                    <a:srgbClr val="000000"/>
                  </a:outerShdw>
                </a:effectLst>
              </a:rPr>
              <a:t>, and </a:t>
            </a:r>
            <a:r>
              <a:rPr lang="en-US" altLang="en-US" sz="3000" u="sng" dirty="0">
                <a:effectLst>
                  <a:outerShdw blurRad="38100" dist="38100" dir="2700000" algn="tl">
                    <a:srgbClr val="000000"/>
                  </a:outerShdw>
                </a:effectLst>
              </a:rPr>
              <a:t>bring to your remembrance all things that I said to you</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3168160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Holy Spirit would give a perfect remembrance of what Jesus spoke to them.</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Holy Spirit </a:t>
            </a:r>
            <a:r>
              <a:rPr lang="en-US" altLang="en-US" i="1" u="sng" dirty="0">
                <a:effectLst>
                  <a:outerShdw blurRad="38100" dist="38100" dir="2700000" algn="tl">
                    <a:srgbClr val="000000"/>
                  </a:outerShdw>
                </a:effectLst>
              </a:rPr>
              <a:t>would teach them additional things</a:t>
            </a:r>
            <a:r>
              <a:rPr lang="en-US" altLang="en-US" dirty="0">
                <a:effectLst>
                  <a:outerShdw blurRad="38100" dist="38100" dir="2700000" algn="tl">
                    <a:srgbClr val="000000"/>
                  </a:outerShdw>
                </a:effectLst>
              </a:rPr>
              <a:t> from Jesus.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Jn 16:12-15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9628413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39299">
                                            <p:txEl>
                                              <p:pRg st="1" end="1"/>
                                            </p:txEl>
                                          </p:spTgt>
                                        </p:tgtEl>
                                        <p:attrNameLst>
                                          <p:attrName>style.visibility</p:attrName>
                                        </p:attrNameLst>
                                      </p:cBhvr>
                                      <p:to>
                                        <p:strVal val="visible"/>
                                      </p:to>
                                    </p:set>
                                    <p:animEffect transition="in" filter="fade">
                                      <p:cBhvr>
                                        <p:cTn id="14" dur="1000"/>
                                        <p:tgtEl>
                                          <p:spTgt spid="439299">
                                            <p:txEl>
                                              <p:pRg st="1" end="1"/>
                                            </p:txEl>
                                          </p:spTgt>
                                        </p:tgtEl>
                                      </p:cBhvr>
                                    </p:animEffect>
                                    <p:anim calcmode="lin" valueType="num">
                                      <p:cBhvr>
                                        <p:cTn id="15" dur="1000" fill="hold"/>
                                        <p:tgtEl>
                                          <p:spTgt spid="4392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3929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16:12-15</a:t>
            </a:r>
            <a:r>
              <a:rPr lang="en-US" altLang="en-US" dirty="0">
                <a:effectLst>
                  <a:outerShdw blurRad="38100" dist="38100" dir="2700000" algn="tl">
                    <a:srgbClr val="000000"/>
                  </a:outerShdw>
                </a:effectLst>
              </a:rPr>
              <a:t>  - "I still have </a:t>
            </a:r>
            <a:r>
              <a:rPr lang="en-US" altLang="en-US" u="sng" dirty="0">
                <a:effectLst>
                  <a:outerShdw blurRad="38100" dist="38100" dir="2700000" algn="tl">
                    <a:srgbClr val="000000"/>
                  </a:outerShdw>
                </a:effectLst>
              </a:rPr>
              <a:t>many things to say to you</a:t>
            </a:r>
            <a:r>
              <a:rPr lang="en-US" altLang="en-US" dirty="0">
                <a:effectLst>
                  <a:outerShdw blurRad="38100" dist="38100" dir="2700000" algn="tl">
                    <a:srgbClr val="000000"/>
                  </a:outerShdw>
                </a:effectLst>
              </a:rPr>
              <a:t>, but </a:t>
            </a:r>
            <a:r>
              <a:rPr lang="en-US" altLang="en-US" u="sng" dirty="0">
                <a:effectLst>
                  <a:outerShdw blurRad="38100" dist="38100" dir="2700000" algn="tl">
                    <a:srgbClr val="000000"/>
                  </a:outerShdw>
                </a:effectLst>
              </a:rPr>
              <a:t>you cannot bear them now</a:t>
            </a:r>
            <a:r>
              <a:rPr lang="en-US" altLang="en-US" dirty="0">
                <a:effectLst>
                  <a:outerShdw blurRad="38100" dist="38100" dir="2700000" algn="tl">
                    <a:srgbClr val="000000"/>
                  </a:outerShdw>
                </a:effectLst>
              </a:rPr>
              <a:t>.  13 "However, when He, the Spirit of truth, has come, He will guide you into all truth; for He will not speak on </a:t>
            </a:r>
            <a:r>
              <a:rPr lang="en-US" altLang="en-US" u="sng" dirty="0">
                <a:effectLst>
                  <a:outerShdw blurRad="38100" dist="38100" dir="2700000" algn="tl">
                    <a:srgbClr val="000000"/>
                  </a:outerShdw>
                </a:effectLst>
              </a:rPr>
              <a:t>His own authority</a:t>
            </a:r>
            <a:r>
              <a:rPr lang="en-US" altLang="en-US" dirty="0">
                <a:effectLst>
                  <a:outerShdw blurRad="38100" dist="38100" dir="2700000" algn="tl">
                    <a:srgbClr val="000000"/>
                  </a:outerShdw>
                </a:effectLst>
              </a:rPr>
              <a:t>, but </a:t>
            </a:r>
            <a:r>
              <a:rPr lang="en-US" altLang="en-US" u="sng" dirty="0">
                <a:effectLst>
                  <a:outerShdw blurRad="38100" dist="38100" dir="2700000" algn="tl">
                    <a:srgbClr val="000000"/>
                  </a:outerShdw>
                </a:effectLst>
              </a:rPr>
              <a:t>whatever He hears </a:t>
            </a:r>
            <a:r>
              <a:rPr lang="en-US" altLang="en-US" dirty="0">
                <a:effectLst>
                  <a:outerShdw blurRad="38100" dist="38100" dir="2700000" algn="tl">
                    <a:srgbClr val="000000"/>
                  </a:outerShdw>
                </a:effectLst>
              </a:rPr>
              <a:t>He will speak; and </a:t>
            </a:r>
            <a:r>
              <a:rPr lang="en-US" altLang="en-US" u="sng" dirty="0">
                <a:effectLst>
                  <a:outerShdw blurRad="38100" dist="38100" dir="2700000" algn="tl">
                    <a:srgbClr val="000000"/>
                  </a:outerShdw>
                </a:effectLst>
              </a:rPr>
              <a:t>He will tell you things to come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041323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14 </a:t>
            </a:r>
            <a:r>
              <a:rPr lang="en-US" altLang="en-US" dirty="0">
                <a:effectLst>
                  <a:outerShdw blurRad="38100" dist="38100" dir="2700000" algn="tl">
                    <a:srgbClr val="000000"/>
                  </a:outerShdw>
                </a:effectLst>
              </a:rPr>
              <a:t>"He will </a:t>
            </a:r>
            <a:r>
              <a:rPr lang="en-US" altLang="en-US" u="sng" dirty="0">
                <a:effectLst>
                  <a:outerShdw blurRad="38100" dist="38100" dir="2700000" algn="tl">
                    <a:srgbClr val="000000"/>
                  </a:outerShdw>
                </a:effectLst>
              </a:rPr>
              <a:t>glorify Me</a:t>
            </a:r>
            <a:r>
              <a:rPr lang="en-US" altLang="en-US" dirty="0">
                <a:effectLst>
                  <a:outerShdw blurRad="38100" dist="38100" dir="2700000" algn="tl">
                    <a:srgbClr val="000000"/>
                  </a:outerShdw>
                </a:effectLst>
              </a:rPr>
              <a:t>, for He will </a:t>
            </a:r>
            <a:r>
              <a:rPr lang="en-US" altLang="en-US" i="1" u="sng" dirty="0">
                <a:effectLst>
                  <a:outerShdw blurRad="38100" dist="38100" dir="2700000" algn="tl">
                    <a:srgbClr val="000000"/>
                  </a:outerShdw>
                </a:effectLst>
              </a:rPr>
              <a:t>take of what is Mine</a:t>
            </a:r>
            <a:r>
              <a:rPr lang="en-US" altLang="en-US" dirty="0">
                <a:effectLst>
                  <a:outerShdw blurRad="38100" dist="38100" dir="2700000" algn="tl">
                    <a:srgbClr val="000000"/>
                  </a:outerShdw>
                </a:effectLst>
              </a:rPr>
              <a:t> and </a:t>
            </a:r>
            <a:r>
              <a:rPr lang="en-US" altLang="en-US" i="1" u="sng" dirty="0">
                <a:effectLst>
                  <a:outerShdw blurRad="38100" dist="38100" dir="2700000" algn="tl">
                    <a:srgbClr val="000000"/>
                  </a:outerShdw>
                </a:effectLst>
              </a:rPr>
              <a:t>declare it to you</a:t>
            </a:r>
            <a:r>
              <a:rPr lang="en-US" altLang="en-US" dirty="0">
                <a:effectLst>
                  <a:outerShdw blurRad="38100" dist="38100" dir="2700000" algn="tl">
                    <a:srgbClr val="000000"/>
                  </a:outerShdw>
                </a:effectLst>
              </a:rPr>
              <a:t>.  15 "All things that the Father has are Mine. Therefore I said that He will take of Mine and </a:t>
            </a:r>
            <a:r>
              <a:rPr lang="en-US" altLang="en-US" i="1" u="sng" dirty="0">
                <a:effectLst>
                  <a:outerShdw blurRad="38100" dist="38100" dir="2700000" algn="tl">
                    <a:srgbClr val="000000"/>
                  </a:outerShdw>
                </a:effectLst>
              </a:rPr>
              <a:t>declare it to you</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7378387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Please </a:t>
            </a:r>
            <a:r>
              <a:rPr lang="en-US" altLang="en-US" dirty="0">
                <a:effectLst>
                  <a:outerShdw blurRad="38100" dist="38100" dir="2700000" algn="tl">
                    <a:srgbClr val="000000"/>
                  </a:outerShdw>
                </a:effectLst>
              </a:rPr>
              <a:t>understand the sobering and powerful claims of inspiration</a:t>
            </a:r>
            <a:r>
              <a:rPr lang="en-US" altLang="en-US" dirty="0" smtClean="0">
                <a:effectLst>
                  <a:outerShdw blurRad="38100" dist="38100" dir="2700000" algn="tl">
                    <a:srgbClr val="000000"/>
                  </a:outerShdw>
                </a:effectLst>
              </a:rPr>
              <a:t>! </a:t>
            </a:r>
            <a:r>
              <a:rPr lang="en-US" altLang="en-US" b="1" dirty="0" smtClean="0">
                <a:effectLst>
                  <a:outerShdw blurRad="38100" dist="38100" dir="2700000" algn="tl">
                    <a:srgbClr val="000000"/>
                  </a:outerShdw>
                </a:effectLst>
              </a:rPr>
              <a:t>(Eph 3:5)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3720293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3:5</a:t>
            </a:r>
            <a:r>
              <a:rPr lang="en-US" altLang="en-US" b="1" dirty="0">
                <a:effectLst>
                  <a:outerShdw blurRad="38100" dist="38100" dir="2700000" algn="tl">
                    <a:srgbClr val="000000"/>
                  </a:outerShdw>
                </a:effectLst>
              </a:rPr>
              <a:t>  </a:t>
            </a:r>
            <a:r>
              <a:rPr lang="en-US" altLang="en-US" b="1" dirty="0" smtClean="0">
                <a:effectLst>
                  <a:outerShdw blurRad="38100" dist="38100" dir="2700000" algn="tl">
                    <a:srgbClr val="000000"/>
                  </a:outerShdw>
                </a:effectLst>
              </a:rPr>
              <a:t>-</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which in other ages was not </a:t>
            </a:r>
            <a:r>
              <a:rPr lang="en-US" altLang="en-US" u="sng" dirty="0">
                <a:effectLst>
                  <a:outerShdw blurRad="38100" dist="38100" dir="2700000" algn="tl">
                    <a:srgbClr val="000000"/>
                  </a:outerShdw>
                </a:effectLst>
              </a:rPr>
              <a:t>made known </a:t>
            </a:r>
            <a:r>
              <a:rPr lang="en-US" altLang="en-US" dirty="0">
                <a:effectLst>
                  <a:outerShdw blurRad="38100" dist="38100" dir="2700000" algn="tl">
                    <a:srgbClr val="000000"/>
                  </a:outerShdw>
                </a:effectLst>
              </a:rPr>
              <a:t>to the sons of men, as it has now been revealed by the Spirit to </a:t>
            </a:r>
            <a:r>
              <a:rPr lang="en-US" altLang="en-US" u="sng" dirty="0">
                <a:effectLst>
                  <a:outerShdw blurRad="38100" dist="38100" dir="2700000" algn="tl">
                    <a:srgbClr val="000000"/>
                  </a:outerShdw>
                </a:effectLst>
              </a:rPr>
              <a:t>His holy apostles and prophets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2317511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Every </a:t>
            </a:r>
            <a:r>
              <a:rPr lang="en-US" altLang="en-US" dirty="0">
                <a:effectLst>
                  <a:outerShdw blurRad="38100" dist="38100" dir="2700000" algn="tl">
                    <a:srgbClr val="000000"/>
                  </a:outerShdw>
                </a:effectLst>
              </a:rPr>
              <a:t>Christian was to be taught the foundations God has given. </a:t>
            </a:r>
            <a:r>
              <a:rPr lang="en-US" altLang="en-US" b="1" dirty="0">
                <a:effectLst>
                  <a:outerShdw blurRad="38100" dist="38100" dir="2700000" algn="tl">
                    <a:srgbClr val="000000"/>
                  </a:outerShdw>
                </a:effectLst>
              </a:rPr>
              <a:t>(Eph 4:4-6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2123837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cannot discard God’s foundations and have fellowship with Him</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While </a:t>
            </a:r>
            <a:r>
              <a:rPr lang="en-US" altLang="en-US" dirty="0">
                <a:effectLst>
                  <a:outerShdw blurRad="38100" dist="38100" dir="2700000" algn="tl">
                    <a:srgbClr val="000000"/>
                  </a:outerShdw>
                </a:effectLst>
              </a:rPr>
              <a:t>Jesus spoke many words, </a:t>
            </a:r>
            <a:r>
              <a:rPr lang="en-US" altLang="en-US" i="1" u="sng" dirty="0">
                <a:effectLst>
                  <a:outerShdw blurRad="38100" dist="38100" dir="2700000" algn="tl">
                    <a:srgbClr val="000000"/>
                  </a:outerShdw>
                </a:effectLst>
              </a:rPr>
              <a:t>He wrote nothing</a:t>
            </a:r>
            <a:r>
              <a:rPr lang="en-US" altLang="en-US" dirty="0">
                <a:effectLst>
                  <a:outerShdw blurRad="38100" dist="38100" dir="2700000" algn="tl">
                    <a:srgbClr val="000000"/>
                  </a:outerShdw>
                </a:effectLst>
              </a:rPr>
              <a:t>. How then does He speak to us?</a:t>
            </a:r>
          </a:p>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worked a plan through Jesus to give us </a:t>
            </a:r>
            <a:r>
              <a:rPr lang="en-US" altLang="en-US" i="1" u="sng" dirty="0">
                <a:effectLst>
                  <a:outerShdw blurRad="38100" dist="38100" dir="2700000" algn="tl">
                    <a:srgbClr val="000000"/>
                  </a:outerShdw>
                </a:effectLst>
              </a:rPr>
              <a:t>a confirmed, written word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a:p>
            <a:r>
              <a:rPr lang="en-US" altLang="en-US" dirty="0" smtClean="0">
                <a:effectLst>
                  <a:outerShdw blurRad="38100" dist="38100" dir="2700000" algn="tl">
                    <a:srgbClr val="000000"/>
                  </a:outerShdw>
                </a:effectLst>
              </a:rPr>
              <a:t>Fellowship </a:t>
            </a:r>
            <a:r>
              <a:rPr lang="en-US" altLang="en-US" dirty="0">
                <a:effectLst>
                  <a:outerShdw blurRad="38100" dist="38100" dir="2700000" algn="tl">
                    <a:srgbClr val="000000"/>
                  </a:outerShdw>
                </a:effectLst>
              </a:rPr>
              <a:t>with God </a:t>
            </a:r>
            <a:r>
              <a:rPr lang="en-US" altLang="en-US" i="1" u="sng" dirty="0">
                <a:effectLst>
                  <a:outerShdw blurRad="38100" dist="38100" dir="2700000" algn="tl">
                    <a:srgbClr val="000000"/>
                  </a:outerShdw>
                </a:effectLst>
              </a:rPr>
              <a:t>comes through these words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(Jn 6:63, 68; Acts 11:14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7298518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4:4-6</a:t>
            </a:r>
            <a:r>
              <a:rPr lang="en-US" altLang="en-US" dirty="0">
                <a:effectLst>
                  <a:outerShdw blurRad="38100" dist="38100" dir="2700000" algn="tl">
                    <a:srgbClr val="000000"/>
                  </a:outerShdw>
                </a:effectLst>
              </a:rPr>
              <a:t>  - There is one body and one Spirit, just as you were called in one hope of your calling;  5 one Lord, one faith, one baptism;  6 one God and Father of all, who is above all, and through all, and in you all</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6005582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Consider </a:t>
            </a:r>
            <a:r>
              <a:rPr lang="en-US" altLang="en-US" dirty="0">
                <a:effectLst>
                  <a:outerShdw blurRad="38100" dist="38100" dir="2700000" algn="tl">
                    <a:srgbClr val="000000"/>
                  </a:outerShdw>
                </a:effectLst>
              </a:rPr>
              <a:t>the “one faith!” This involves both the words delivered through the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apostles and our attitudes towards them. </a:t>
            </a:r>
            <a:r>
              <a:rPr lang="en-US" altLang="en-US" b="1" dirty="0">
                <a:effectLst>
                  <a:outerShdw blurRad="38100" dist="38100" dir="2700000" algn="tl">
                    <a:srgbClr val="000000"/>
                  </a:outerShdw>
                </a:effectLst>
              </a:rPr>
              <a:t>(1 Cor 4:6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601895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4:6</a:t>
            </a:r>
            <a:r>
              <a:rPr lang="en-US" altLang="en-US" dirty="0">
                <a:effectLst>
                  <a:outerShdw blurRad="38100" dist="38100" dir="2700000" algn="tl">
                    <a:srgbClr val="000000"/>
                  </a:outerShdw>
                </a:effectLst>
              </a:rPr>
              <a:t> - Now these things, brethren, I have figuratively transferred to myself and Apollos for your sakes, that you may learn in us not to think beyond what is written, that none of you may be puffed up on behalf of one against the other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8797710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These </a:t>
            </a:r>
            <a:r>
              <a:rPr lang="en-US" altLang="en-US" dirty="0">
                <a:effectLst>
                  <a:outerShdw blurRad="38100" dist="38100" dir="2700000" algn="tl">
                    <a:srgbClr val="000000"/>
                  </a:outerShdw>
                </a:effectLst>
              </a:rPr>
              <a:t>foundations are openly being surrendered by many in local churches. </a:t>
            </a:r>
          </a:p>
          <a:p>
            <a:r>
              <a:rPr lang="en-US" altLang="en-US" dirty="0" smtClean="0">
                <a:effectLst>
                  <a:outerShdw blurRad="38100" dist="38100" dir="2700000" algn="tl">
                    <a:srgbClr val="000000"/>
                  </a:outerShdw>
                </a:effectLst>
              </a:rPr>
              <a:t>In </a:t>
            </a:r>
            <a:r>
              <a:rPr lang="en-US" altLang="en-US" dirty="0">
                <a:effectLst>
                  <a:outerShdw blurRad="38100" dist="38100" dir="2700000" algn="tl">
                    <a:srgbClr val="000000"/>
                  </a:outerShdw>
                </a:effectLst>
              </a:rPr>
              <a:t>a local church if either the “one baptism” or the “one faith” is not taught and </a:t>
            </a:r>
            <a:r>
              <a:rPr lang="en-US" altLang="en-US" dirty="0" smtClean="0">
                <a:effectLst>
                  <a:outerShdw blurRad="38100" dist="38100" dir="2700000" algn="tl">
                    <a:srgbClr val="000000"/>
                  </a:outerShdw>
                </a:effectLst>
              </a:rPr>
              <a:t>practiced </a:t>
            </a:r>
            <a:r>
              <a:rPr lang="en-US" altLang="en-US" dirty="0">
                <a:effectLst>
                  <a:outerShdw blurRad="38100" dist="38100" dir="2700000" algn="tl">
                    <a:srgbClr val="000000"/>
                  </a:outerShdw>
                </a:effectLst>
              </a:rPr>
              <a:t>then one’s fellowship with God is endangered. </a:t>
            </a:r>
            <a:r>
              <a:rPr lang="en-US" altLang="en-US" b="1" dirty="0">
                <a:effectLst>
                  <a:outerShdw blurRad="38100" dist="38100" dir="2700000" algn="tl">
                    <a:srgbClr val="000000"/>
                  </a:outerShdw>
                </a:effectLst>
              </a:rPr>
              <a:t>(2 Jn 9-11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121609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39299">
                                            <p:txEl>
                                              <p:pRg st="1" end="1"/>
                                            </p:txEl>
                                          </p:spTgt>
                                        </p:tgtEl>
                                        <p:attrNameLst>
                                          <p:attrName>style.visibility</p:attrName>
                                        </p:attrNameLst>
                                      </p:cBhvr>
                                      <p:to>
                                        <p:strVal val="visible"/>
                                      </p:to>
                                    </p:set>
                                    <p:animEffect transition="in" filter="fade">
                                      <p:cBhvr>
                                        <p:cTn id="14" dur="1000"/>
                                        <p:tgtEl>
                                          <p:spTgt spid="439299">
                                            <p:txEl>
                                              <p:pRg st="1" end="1"/>
                                            </p:txEl>
                                          </p:spTgt>
                                        </p:tgtEl>
                                      </p:cBhvr>
                                    </p:animEffect>
                                    <p:anim calcmode="lin" valueType="num">
                                      <p:cBhvr>
                                        <p:cTn id="15" dur="1000" fill="hold"/>
                                        <p:tgtEl>
                                          <p:spTgt spid="4392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3929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Jn 9-11</a:t>
            </a:r>
            <a:r>
              <a:rPr lang="en-US" altLang="en-US" dirty="0" smtClean="0">
                <a:effectLst>
                  <a:outerShdw blurRad="38100" dist="38100" dir="2700000" algn="tl">
                    <a:srgbClr val="000000"/>
                  </a:outerShdw>
                </a:effectLst>
              </a:rPr>
              <a:t>  - </a:t>
            </a:r>
            <a:r>
              <a:rPr lang="en-US" altLang="en-US" dirty="0">
                <a:effectLst>
                  <a:outerShdw blurRad="38100" dist="38100" dir="2700000" algn="tl">
                    <a:srgbClr val="000000"/>
                  </a:outerShdw>
                </a:effectLst>
              </a:rPr>
              <a:t>Whoever transgresses and does not abide in the doctrine of Christ does not have God. He who abides in the doctrine of Christ has both the Father and the Son.  10 If anyone comes to you and does not bring this doctrine, do not receive him into your house nor greet him;  11 for he who greets him shares in his evil deeds.</a:t>
            </a:r>
          </a:p>
        </p:txBody>
      </p:sp>
    </p:spTree>
    <p:extLst>
      <p:ext uri="{BB962C8B-B14F-4D97-AF65-F5344CB8AC3E}">
        <p14:creationId xmlns:p14="http://schemas.microsoft.com/office/powerpoint/2010/main" val="167063342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Apostles simply “handed down” what they had received from Jesus. </a:t>
            </a:r>
          </a:p>
          <a:p>
            <a:r>
              <a:rPr lang="en-US" altLang="en-US" dirty="0" smtClean="0">
                <a:effectLst>
                  <a:outerShdw blurRad="38100" dist="38100" dir="2700000" algn="tl">
                    <a:srgbClr val="000000"/>
                  </a:outerShdw>
                </a:effectLst>
              </a:rPr>
              <a:t>Pay </a:t>
            </a:r>
            <a:r>
              <a:rPr lang="en-US" altLang="en-US" dirty="0">
                <a:effectLst>
                  <a:outerShdw blurRad="38100" dist="38100" dir="2700000" algn="tl">
                    <a:srgbClr val="000000"/>
                  </a:outerShdw>
                </a:effectLst>
              </a:rPr>
              <a:t>attention when you see these words: “</a:t>
            </a:r>
            <a:r>
              <a:rPr lang="en-US" altLang="en-US" i="1" u="sng" dirty="0">
                <a:effectLst>
                  <a:outerShdw blurRad="38100" dist="38100" dir="2700000" algn="tl">
                    <a:srgbClr val="000000"/>
                  </a:outerShdw>
                </a:effectLst>
              </a:rPr>
              <a:t>tradition, delivered and received</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Cor 11:2, 23; 15:3; Jude 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8829859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39299">
                                            <p:txEl>
                                              <p:pRg st="1" end="1"/>
                                            </p:txEl>
                                          </p:spTgt>
                                        </p:tgtEl>
                                        <p:attrNameLst>
                                          <p:attrName>style.visibility</p:attrName>
                                        </p:attrNameLst>
                                      </p:cBhvr>
                                      <p:to>
                                        <p:strVal val="visible"/>
                                      </p:to>
                                    </p:set>
                                    <p:animEffect transition="in" filter="fade">
                                      <p:cBhvr>
                                        <p:cTn id="14" dur="1000"/>
                                        <p:tgtEl>
                                          <p:spTgt spid="439299">
                                            <p:txEl>
                                              <p:pRg st="1" end="1"/>
                                            </p:txEl>
                                          </p:spTgt>
                                        </p:tgtEl>
                                      </p:cBhvr>
                                    </p:animEffect>
                                    <p:anim calcmode="lin" valueType="num">
                                      <p:cBhvr>
                                        <p:cTn id="15" dur="1000" fill="hold"/>
                                        <p:tgtEl>
                                          <p:spTgt spid="4392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3929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11:2</a:t>
            </a:r>
            <a:r>
              <a:rPr lang="en-US" altLang="en-US" dirty="0">
                <a:effectLst>
                  <a:outerShdw blurRad="38100" dist="38100" dir="2700000" algn="tl">
                    <a:srgbClr val="000000"/>
                  </a:outerShdw>
                </a:effectLst>
              </a:rPr>
              <a:t> - Now I praise you, brethren, that you remember me in all things and keep </a:t>
            </a:r>
            <a:r>
              <a:rPr lang="en-US" altLang="en-US" i="1" u="sng" dirty="0">
                <a:effectLst>
                  <a:outerShdw blurRad="38100" dist="38100" dir="2700000" algn="tl">
                    <a:srgbClr val="000000"/>
                  </a:outerShdw>
                </a:effectLst>
              </a:rPr>
              <a:t>the traditions</a:t>
            </a:r>
            <a:r>
              <a:rPr lang="en-US" altLang="en-US" dirty="0">
                <a:effectLst>
                  <a:outerShdw blurRad="38100" dist="38100" dir="2700000" algn="tl">
                    <a:srgbClr val="000000"/>
                  </a:outerShdw>
                </a:effectLst>
              </a:rPr>
              <a:t> just as </a:t>
            </a:r>
            <a:r>
              <a:rPr lang="en-US" altLang="en-US" i="1" u="sng" dirty="0">
                <a:effectLst>
                  <a:outerShdw blurRad="38100" dist="38100" dir="2700000" algn="tl">
                    <a:srgbClr val="000000"/>
                  </a:outerShdw>
                </a:effectLst>
              </a:rPr>
              <a:t>I delivered them to you</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714387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11:23</a:t>
            </a:r>
            <a:r>
              <a:rPr lang="en-US" altLang="en-US" dirty="0">
                <a:effectLst>
                  <a:outerShdw blurRad="38100" dist="38100" dir="2700000" algn="tl">
                    <a:srgbClr val="000000"/>
                  </a:outerShdw>
                </a:effectLst>
              </a:rPr>
              <a:t> - For </a:t>
            </a:r>
            <a:r>
              <a:rPr lang="en-US" altLang="en-US" i="1" u="sng" dirty="0">
                <a:effectLst>
                  <a:outerShdw blurRad="38100" dist="38100" dir="2700000" algn="tl">
                    <a:srgbClr val="000000"/>
                  </a:outerShdw>
                </a:effectLst>
              </a:rPr>
              <a:t>I received</a:t>
            </a:r>
            <a:r>
              <a:rPr lang="en-US" altLang="en-US" dirty="0">
                <a:effectLst>
                  <a:outerShdw blurRad="38100" dist="38100" dir="2700000" algn="tl">
                    <a:srgbClr val="000000"/>
                  </a:outerShdw>
                </a:effectLst>
              </a:rPr>
              <a:t> from the Lord that which </a:t>
            </a:r>
            <a:r>
              <a:rPr lang="en-US" altLang="en-US" i="1" u="sng" dirty="0">
                <a:effectLst>
                  <a:outerShdw blurRad="38100" dist="38100" dir="2700000" algn="tl">
                    <a:srgbClr val="000000"/>
                  </a:outerShdw>
                </a:effectLst>
              </a:rPr>
              <a:t>I also delivered</a:t>
            </a:r>
            <a:r>
              <a:rPr lang="en-US" altLang="en-US" dirty="0">
                <a:effectLst>
                  <a:outerShdw blurRad="38100" dist="38100" dir="2700000" algn="tl">
                    <a:srgbClr val="000000"/>
                  </a:outerShdw>
                </a:effectLst>
              </a:rPr>
              <a:t> to you: that the Lord Jesus on the same night in which He was betrayed took bread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0195353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15:3</a:t>
            </a:r>
            <a:r>
              <a:rPr lang="en-US" altLang="en-US" dirty="0">
                <a:effectLst>
                  <a:outerShdw blurRad="38100" dist="38100" dir="2700000" algn="tl">
                    <a:srgbClr val="000000"/>
                  </a:outerShdw>
                </a:effectLst>
              </a:rPr>
              <a:t> - For </a:t>
            </a:r>
            <a:r>
              <a:rPr lang="en-US" altLang="en-US" i="1" u="sng" dirty="0">
                <a:effectLst>
                  <a:outerShdw blurRad="38100" dist="38100" dir="2700000" algn="tl">
                    <a:srgbClr val="000000"/>
                  </a:outerShdw>
                </a:effectLst>
              </a:rPr>
              <a:t>I delivered to you</a:t>
            </a:r>
            <a:r>
              <a:rPr lang="en-US" altLang="en-US" dirty="0">
                <a:effectLst>
                  <a:outerShdw blurRad="38100" dist="38100" dir="2700000" algn="tl">
                    <a:srgbClr val="000000"/>
                  </a:outerShdw>
                </a:effectLst>
              </a:rPr>
              <a:t> first of all that </a:t>
            </a:r>
            <a:r>
              <a:rPr lang="en-US" altLang="en-US" i="1" u="sng" dirty="0">
                <a:effectLst>
                  <a:outerShdw blurRad="38100" dist="38100" dir="2700000" algn="tl">
                    <a:srgbClr val="000000"/>
                  </a:outerShdw>
                </a:effectLst>
              </a:rPr>
              <a:t>which I also received</a:t>
            </a:r>
            <a:r>
              <a:rPr lang="en-US" altLang="en-US" dirty="0">
                <a:effectLst>
                  <a:outerShdw blurRad="38100" dist="38100" dir="2700000" algn="tl">
                    <a:srgbClr val="000000"/>
                  </a:outerShdw>
                </a:effectLst>
              </a:rPr>
              <a:t>: that Christ died for our sins according to the Scriptures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0604929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was a consistent teaching to be applied to all local churches! How have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we received this instruction today?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Cor 4:17; 7:17; 11:16; 14:33-37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5181642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cannot discard God’s foundations and have fellowship with Him</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6:63</a:t>
            </a:r>
            <a:r>
              <a:rPr lang="en-US" altLang="en-US" dirty="0">
                <a:effectLst>
                  <a:outerShdw blurRad="38100" dist="38100" dir="2700000" algn="tl">
                    <a:srgbClr val="000000"/>
                  </a:outerShdw>
                </a:effectLst>
              </a:rPr>
              <a:t> - "It is the Spirit who gives life; the flesh profits nothing. </a:t>
            </a:r>
            <a:r>
              <a:rPr lang="en-US" altLang="en-US" u="sng" dirty="0">
                <a:effectLst>
                  <a:outerShdw blurRad="38100" dist="38100" dir="2700000" algn="tl">
                    <a:srgbClr val="000000"/>
                  </a:outerShdw>
                </a:effectLst>
              </a:rPr>
              <a:t>The words that I speak to you are spirit, and they are life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4343717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4:17</a:t>
            </a:r>
            <a:r>
              <a:rPr lang="en-US" altLang="en-US" dirty="0">
                <a:effectLst>
                  <a:outerShdw blurRad="38100" dist="38100" dir="2700000" algn="tl">
                    <a:srgbClr val="000000"/>
                  </a:outerShdw>
                </a:effectLst>
              </a:rPr>
              <a:t>  - For this reason I have sent Timothy to you, who is my beloved and faithful son in the Lord, who will remind you of my ways in Christ, as </a:t>
            </a:r>
            <a:r>
              <a:rPr lang="en-US" altLang="en-US" i="1" u="sng" dirty="0">
                <a:effectLst>
                  <a:outerShdw blurRad="38100" dist="38100" dir="2700000" algn="tl">
                    <a:srgbClr val="000000"/>
                  </a:outerShdw>
                </a:effectLst>
              </a:rPr>
              <a:t>I teach everywhere in every church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0699056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7:17</a:t>
            </a:r>
            <a:r>
              <a:rPr lang="en-US" altLang="en-US" dirty="0">
                <a:effectLst>
                  <a:outerShdw blurRad="38100" dist="38100" dir="2700000" algn="tl">
                    <a:srgbClr val="000000"/>
                  </a:outerShdw>
                </a:effectLst>
              </a:rPr>
              <a:t> - But as God has distributed to each one, as the Lord has called each one, so let him walk. And so </a:t>
            </a:r>
            <a:r>
              <a:rPr lang="en-US" altLang="en-US" i="1" u="sng" dirty="0">
                <a:effectLst>
                  <a:outerShdw blurRad="38100" dist="38100" dir="2700000" algn="tl">
                    <a:srgbClr val="000000"/>
                  </a:outerShdw>
                </a:effectLst>
              </a:rPr>
              <a:t>I ordain in all the churches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5935952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11:16</a:t>
            </a:r>
            <a:r>
              <a:rPr lang="en-US" altLang="en-US" dirty="0">
                <a:effectLst>
                  <a:outerShdw blurRad="38100" dist="38100" dir="2700000" algn="tl">
                    <a:srgbClr val="000000"/>
                  </a:outerShdw>
                </a:effectLst>
              </a:rPr>
              <a:t>  - But if anyone seems to be contentious, </a:t>
            </a:r>
            <a:r>
              <a:rPr lang="en-US" altLang="en-US" i="1" u="sng" dirty="0">
                <a:effectLst>
                  <a:outerShdw blurRad="38100" dist="38100" dir="2700000" algn="tl">
                    <a:srgbClr val="000000"/>
                  </a:outerShdw>
                </a:effectLst>
              </a:rPr>
              <a:t>we have no such custom</a:t>
            </a:r>
            <a:r>
              <a:rPr lang="en-US" altLang="en-US" dirty="0">
                <a:effectLst>
                  <a:outerShdw blurRad="38100" dist="38100" dir="2700000" algn="tl">
                    <a:srgbClr val="000000"/>
                  </a:outerShdw>
                </a:effectLst>
              </a:rPr>
              <a:t>, </a:t>
            </a:r>
            <a:r>
              <a:rPr lang="en-US" altLang="en-US" i="1" u="sng" dirty="0">
                <a:effectLst>
                  <a:outerShdw blurRad="38100" dist="38100" dir="2700000" algn="tl">
                    <a:srgbClr val="000000"/>
                  </a:outerShdw>
                </a:effectLst>
              </a:rPr>
              <a:t>nor do the churches of God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2943601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1 </a:t>
            </a:r>
            <a:r>
              <a:rPr lang="en-US" altLang="en-US" sz="3000" b="1" u="sng" dirty="0">
                <a:effectLst>
                  <a:outerShdw blurRad="38100" dist="38100" dir="2700000" algn="tl">
                    <a:srgbClr val="000000"/>
                  </a:outerShdw>
                </a:effectLst>
              </a:rPr>
              <a:t>Corinthians 14:33-37</a:t>
            </a:r>
            <a:r>
              <a:rPr lang="en-US" altLang="en-US" sz="3000" dirty="0">
                <a:effectLst>
                  <a:outerShdw blurRad="38100" dist="38100" dir="2700000" algn="tl">
                    <a:srgbClr val="000000"/>
                  </a:outerShdw>
                </a:effectLst>
              </a:rPr>
              <a:t> - For God is not the author of confusion but of peace, </a:t>
            </a:r>
            <a:r>
              <a:rPr lang="en-US" altLang="en-US" sz="3000" i="1" u="sng" dirty="0">
                <a:effectLst>
                  <a:outerShdw blurRad="38100" dist="38100" dir="2700000" algn="tl">
                    <a:srgbClr val="000000"/>
                  </a:outerShdw>
                </a:effectLst>
              </a:rPr>
              <a:t>as in all the churches of the saints</a:t>
            </a:r>
            <a:r>
              <a:rPr lang="en-US" altLang="en-US" sz="3000" dirty="0">
                <a:effectLst>
                  <a:outerShdw blurRad="38100" dist="38100" dir="2700000" algn="tl">
                    <a:srgbClr val="000000"/>
                  </a:outerShdw>
                </a:effectLst>
              </a:rPr>
              <a:t>.  34 Let your women keep silent in the churches, for they are not permitted to speak; but they are to be submissive, as the law also says.  35 And if they want to learn something, let them ask their own husbands at home; for </a:t>
            </a:r>
            <a:r>
              <a:rPr lang="en-US" altLang="en-US" sz="3000" i="1" u="sng" dirty="0">
                <a:effectLst>
                  <a:outerShdw blurRad="38100" dist="38100" dir="2700000" algn="tl">
                    <a:srgbClr val="000000"/>
                  </a:outerShdw>
                </a:effectLst>
              </a:rPr>
              <a:t>it is shameful for women to speak in church</a:t>
            </a:r>
            <a:r>
              <a:rPr lang="en-US" altLang="en-US" sz="3000" dirty="0">
                <a:effectLst>
                  <a:outerShdw blurRad="38100" dist="38100" dir="2700000" algn="tl">
                    <a:srgbClr val="000000"/>
                  </a:outerShdw>
                </a:effectLst>
              </a:rPr>
              <a:t>.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578436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36 </a:t>
            </a:r>
            <a:r>
              <a:rPr lang="en-US" altLang="en-US" dirty="0">
                <a:effectLst>
                  <a:outerShdw blurRad="38100" dist="38100" dir="2700000" algn="tl">
                    <a:srgbClr val="000000"/>
                  </a:outerShdw>
                </a:effectLst>
              </a:rPr>
              <a:t>Or did the word of God come originally from you? Or was it you only that it reached?  37 If anyone thinks himself to be a prophet or spiritual, let him acknowledge that </a:t>
            </a:r>
            <a:r>
              <a:rPr lang="en-US" altLang="en-US" i="1" u="sng" dirty="0">
                <a:effectLst>
                  <a:outerShdw blurRad="38100" dist="38100" dir="2700000" algn="tl">
                    <a:srgbClr val="000000"/>
                  </a:outerShdw>
                </a:effectLst>
              </a:rPr>
              <a:t>the things which I write to you are the commandments of the Lord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147284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To </a:t>
            </a:r>
            <a:r>
              <a:rPr lang="en-US" altLang="en-US" dirty="0">
                <a:effectLst>
                  <a:outerShdw blurRad="38100" dist="38100" dir="2700000" algn="tl">
                    <a:srgbClr val="000000"/>
                  </a:outerShdw>
                </a:effectLst>
              </a:rPr>
              <a:t>fail to obey this “tradition” delivered from the apostles is to forsake </a:t>
            </a:r>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Christ Himself. </a:t>
            </a:r>
            <a:r>
              <a:rPr lang="en-US" altLang="en-US" b="1" dirty="0">
                <a:effectLst>
                  <a:outerShdw blurRad="38100" dist="38100" dir="2700000" algn="tl">
                    <a:srgbClr val="000000"/>
                  </a:outerShdw>
                </a:effectLst>
              </a:rPr>
              <a:t>(2 Thess 3:3-4, 6, 12, 14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073413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Thessalonians 3:6</a:t>
            </a:r>
            <a:r>
              <a:rPr lang="en-US" altLang="en-US" dirty="0">
                <a:effectLst>
                  <a:outerShdw blurRad="38100" dist="38100" dir="2700000" algn="tl">
                    <a:srgbClr val="000000"/>
                  </a:outerShdw>
                </a:effectLst>
              </a:rPr>
              <a:t> - But </a:t>
            </a:r>
            <a:r>
              <a:rPr lang="en-US" altLang="en-US" i="1" u="sng" dirty="0">
                <a:effectLst>
                  <a:outerShdw blurRad="38100" dist="38100" dir="2700000" algn="tl">
                    <a:srgbClr val="000000"/>
                  </a:outerShdw>
                </a:effectLst>
              </a:rPr>
              <a:t>we command you</a:t>
            </a:r>
            <a:r>
              <a:rPr lang="en-US" altLang="en-US" dirty="0">
                <a:effectLst>
                  <a:outerShdw blurRad="38100" dist="38100" dir="2700000" algn="tl">
                    <a:srgbClr val="000000"/>
                  </a:outerShdw>
                </a:effectLst>
              </a:rPr>
              <a:t>, brethren, in the name of our Lord Jesus Christ, that you withdraw from every brother who walks disorderly and </a:t>
            </a:r>
            <a:r>
              <a:rPr lang="en-US" altLang="en-US" i="1" u="sng" dirty="0">
                <a:effectLst>
                  <a:outerShdw blurRad="38100" dist="38100" dir="2700000" algn="tl">
                    <a:srgbClr val="000000"/>
                  </a:outerShdw>
                </a:effectLst>
              </a:rPr>
              <a:t>not according to the tradition</a:t>
            </a:r>
            <a:r>
              <a:rPr lang="en-US" altLang="en-US" dirty="0">
                <a:effectLst>
                  <a:outerShdw blurRad="38100" dist="38100" dir="2700000" algn="tl">
                    <a:srgbClr val="000000"/>
                  </a:outerShdw>
                </a:effectLst>
              </a:rPr>
              <a:t> which </a:t>
            </a:r>
            <a:r>
              <a:rPr lang="en-US" altLang="en-US" i="1" u="sng" dirty="0">
                <a:effectLst>
                  <a:outerShdw blurRad="38100" dist="38100" dir="2700000" algn="tl">
                    <a:srgbClr val="000000"/>
                  </a:outerShdw>
                </a:effectLst>
              </a:rPr>
              <a:t>he received from us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2073405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an epistle was given to one church it could then be given to other </a:t>
            </a:r>
            <a:r>
              <a:rPr lang="en-US" altLang="en-US" dirty="0" smtClean="0">
                <a:effectLst>
                  <a:outerShdw blurRad="38100" dist="38100" dir="2700000" algn="tl">
                    <a:srgbClr val="000000"/>
                  </a:outerShdw>
                </a:effectLst>
              </a:rPr>
              <a:t>churches </a:t>
            </a:r>
            <a:r>
              <a:rPr lang="en-US" altLang="en-US" dirty="0">
                <a:effectLst>
                  <a:outerShdw blurRad="38100" dist="38100" dir="2700000" algn="tl">
                    <a:srgbClr val="000000"/>
                  </a:outerShdw>
                </a:effectLst>
              </a:rPr>
              <a:t>and thus to all generations.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Col 4:16; 1 Thess 5:27; 2 Pt 3:1-2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3405376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Colossians </a:t>
            </a:r>
            <a:r>
              <a:rPr lang="en-US" altLang="en-US" b="1" u="sng" dirty="0">
                <a:effectLst>
                  <a:outerShdw blurRad="38100" dist="38100" dir="2700000" algn="tl">
                    <a:srgbClr val="000000"/>
                  </a:outerShdw>
                </a:effectLst>
              </a:rPr>
              <a:t>4:16</a:t>
            </a:r>
            <a:r>
              <a:rPr lang="en-US" altLang="en-US" dirty="0">
                <a:effectLst>
                  <a:outerShdw blurRad="38100" dist="38100" dir="2700000" algn="tl">
                    <a:srgbClr val="000000"/>
                  </a:outerShdw>
                </a:effectLst>
              </a:rPr>
              <a:t>  - Now when </a:t>
            </a:r>
            <a:r>
              <a:rPr lang="en-US" altLang="en-US" i="1" u="sng" dirty="0">
                <a:effectLst>
                  <a:outerShdw blurRad="38100" dist="38100" dir="2700000" algn="tl">
                    <a:srgbClr val="000000"/>
                  </a:outerShdw>
                </a:effectLst>
              </a:rPr>
              <a:t>this epistle is read among you</a:t>
            </a:r>
            <a:r>
              <a:rPr lang="en-US" altLang="en-US" dirty="0">
                <a:effectLst>
                  <a:outerShdw blurRad="38100" dist="38100" dir="2700000" algn="tl">
                    <a:srgbClr val="000000"/>
                  </a:outerShdw>
                </a:effectLst>
              </a:rPr>
              <a:t>, see that </a:t>
            </a:r>
            <a:r>
              <a:rPr lang="en-US" altLang="en-US" i="1" u="sng" dirty="0">
                <a:effectLst>
                  <a:outerShdw blurRad="38100" dist="38100" dir="2700000" algn="tl">
                    <a:srgbClr val="000000"/>
                  </a:outerShdw>
                </a:effectLst>
              </a:rPr>
              <a:t>it is read also in the church of the Laodiceans</a:t>
            </a:r>
            <a:r>
              <a:rPr lang="en-US" altLang="en-US" dirty="0">
                <a:effectLst>
                  <a:outerShdw blurRad="38100" dist="38100" dir="2700000" algn="tl">
                    <a:srgbClr val="000000"/>
                  </a:outerShdw>
                </a:effectLst>
              </a:rPr>
              <a:t>, and that you likewise </a:t>
            </a:r>
            <a:r>
              <a:rPr lang="en-US" altLang="en-US" i="1" dirty="0">
                <a:effectLst>
                  <a:outerShdw blurRad="38100" dist="38100" dir="2700000" algn="tl">
                    <a:srgbClr val="000000"/>
                  </a:outerShdw>
                </a:effectLst>
              </a:rPr>
              <a:t>read the epistle from Laodicea</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3872116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000" b="1" i="1" dirty="0">
                <a:effectLst>
                  <a:outerShdw blurRad="38100" dist="38100" dir="2700000" algn="tl">
                    <a:srgbClr val="000000"/>
                  </a:outerShdw>
                </a:effectLst>
              </a:rPr>
              <a:t>How was the early church taught to handle the words delivered by the apostles?</a:t>
            </a:r>
          </a:p>
        </p:txBody>
      </p:sp>
      <p:sp>
        <p:nvSpPr>
          <p:cNvPr id="43929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Thessalonians 5:27</a:t>
            </a:r>
            <a:r>
              <a:rPr lang="en-US" altLang="en-US" dirty="0">
                <a:effectLst>
                  <a:outerShdw blurRad="38100" dist="38100" dir="2700000" algn="tl">
                    <a:srgbClr val="000000"/>
                  </a:outerShdw>
                </a:effectLst>
              </a:rPr>
              <a:t> - I charge you by the Lord that </a:t>
            </a:r>
            <a:r>
              <a:rPr lang="en-US" altLang="en-US" i="1" u="sng" dirty="0">
                <a:effectLst>
                  <a:outerShdw blurRad="38100" dist="38100" dir="2700000" algn="tl">
                    <a:srgbClr val="000000"/>
                  </a:outerShdw>
                </a:effectLst>
              </a:rPr>
              <a:t>this epistle be read to all the holy brethren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7296728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cannot discard God’s foundations and have fellowship with Him</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6:68</a:t>
            </a:r>
            <a:r>
              <a:rPr lang="en-US" altLang="en-US" dirty="0">
                <a:effectLst>
                  <a:outerShdw blurRad="38100" dist="38100" dir="2700000" algn="tl">
                    <a:srgbClr val="000000"/>
                  </a:outerShdw>
                </a:effectLst>
              </a:rPr>
              <a:t> - But Simon Peter answered Him, "Lord, to whom shall we go? </a:t>
            </a:r>
            <a:r>
              <a:rPr lang="en-US" altLang="en-US" u="sng" dirty="0">
                <a:effectLst>
                  <a:outerShdw blurRad="38100" dist="38100" dir="2700000" algn="tl">
                    <a:srgbClr val="000000"/>
                  </a:outerShdw>
                </a:effectLst>
              </a:rPr>
              <a:t>You have the words of eternal life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0201000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8594" name="Rectangle 2"/>
          <p:cNvSpPr>
            <a:spLocks noGrp="1" noChangeArrowheads="1"/>
          </p:cNvSpPr>
          <p:nvPr>
            <p:ph type="title"/>
          </p:nvPr>
        </p:nvSpPr>
        <p:spPr/>
        <p:txBody>
          <a:bodyPr/>
          <a:lstStyle/>
          <a:p>
            <a:pPr algn="ctr"/>
            <a:r>
              <a:rPr lang="en-US" altLang="en-US" sz="3600" b="1" i="1" dirty="0">
                <a:effectLst>
                  <a:outerShdw blurRad="38100" dist="38100" dir="2700000" algn="tl">
                    <a:srgbClr val="000000">
                      <a:alpha val="43137"/>
                    </a:srgbClr>
                  </a:outerShdw>
                </a:effectLst>
              </a:rPr>
              <a:t>What does the Cross of Christ teach us about worship?</a:t>
            </a:r>
          </a:p>
        </p:txBody>
      </p:sp>
      <p:sp>
        <p:nvSpPr>
          <p:cNvPr id="878595" name="Rectangle 3"/>
          <p:cNvSpPr>
            <a:spLocks noGrp="1" noChangeArrowheads="1"/>
          </p:cNvSpPr>
          <p:nvPr>
            <p:ph type="body" idx="1"/>
          </p:nvPr>
        </p:nvSpPr>
        <p:spPr/>
        <p:txBody>
          <a:bodyPr/>
          <a:lstStyle/>
          <a:p>
            <a:pPr>
              <a:buClr>
                <a:schemeClr val="tx2"/>
              </a:buClr>
            </a:pPr>
            <a:r>
              <a:rPr lang="en-US" altLang="en-US" dirty="0">
                <a:effectLst>
                  <a:outerShdw blurRad="38100" dist="38100" dir="2700000" algn="tl">
                    <a:srgbClr val="000000">
                      <a:alpha val="43137"/>
                    </a:srgbClr>
                  </a:outerShdw>
                </a:effectLst>
              </a:rPr>
              <a:t>How should we approach the Lord’s Supper? </a:t>
            </a:r>
            <a:r>
              <a:rPr lang="en-US" altLang="en-US" b="1" dirty="0">
                <a:effectLst>
                  <a:outerShdw blurRad="38100" dist="38100" dir="2700000" algn="tl">
                    <a:srgbClr val="000000">
                      <a:alpha val="43137"/>
                    </a:srgbClr>
                  </a:outerShdw>
                </a:effectLst>
              </a:rPr>
              <a:t>(Mt 26:26-28)</a:t>
            </a:r>
          </a:p>
        </p:txBody>
      </p:sp>
    </p:spTree>
    <p:extLst>
      <p:ext uri="{BB962C8B-B14F-4D97-AF65-F5344CB8AC3E}">
        <p14:creationId xmlns:p14="http://schemas.microsoft.com/office/powerpoint/2010/main" val="2962217884"/>
      </p:ext>
    </p:extLst>
  </p:cSld>
  <p:clrMapOvr>
    <a:masterClrMapping/>
  </p:clrMapOvr>
  <p:transition>
    <p:pull dir="rd"/>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9618" name="Rectangle 2"/>
          <p:cNvSpPr>
            <a:spLocks noGrp="1" noChangeArrowheads="1"/>
          </p:cNvSpPr>
          <p:nvPr>
            <p:ph type="title"/>
          </p:nvPr>
        </p:nvSpPr>
        <p:spPr/>
        <p:txBody>
          <a:bodyPr/>
          <a:lstStyle/>
          <a:p>
            <a:pPr algn="ctr"/>
            <a:r>
              <a:rPr lang="en-US" altLang="en-US" sz="3600" b="1" i="1" dirty="0">
                <a:effectLst>
                  <a:outerShdw blurRad="38100" dist="38100" dir="2700000" algn="tl">
                    <a:srgbClr val="000000">
                      <a:alpha val="43137"/>
                    </a:srgbClr>
                  </a:outerShdw>
                </a:effectLst>
              </a:rPr>
              <a:t>What does the Cross of Christ teach us about worship?</a:t>
            </a:r>
          </a:p>
        </p:txBody>
      </p:sp>
      <p:sp>
        <p:nvSpPr>
          <p:cNvPr id="879619" name="Rectangle 3"/>
          <p:cNvSpPr>
            <a:spLocks noGrp="1" noChangeArrowheads="1"/>
          </p:cNvSpPr>
          <p:nvPr>
            <p:ph type="body" idx="1"/>
          </p:nvPr>
        </p:nvSpPr>
        <p:spPr/>
        <p:txBody>
          <a:bodyPr/>
          <a:lstStyle/>
          <a:p>
            <a:pPr>
              <a:buClr>
                <a:schemeClr val="tx2"/>
              </a:buClr>
            </a:pPr>
            <a:r>
              <a:rPr lang="en-US" altLang="en-US" b="1" u="sng" dirty="0">
                <a:effectLst>
                  <a:outerShdw blurRad="38100" dist="38100" dir="2700000" algn="tl">
                    <a:srgbClr val="000000">
                      <a:alpha val="43137"/>
                    </a:srgbClr>
                  </a:outerShdw>
                </a:effectLst>
              </a:rPr>
              <a:t>Matthew 26:26-28 (NKJV)</a:t>
            </a:r>
            <a:r>
              <a:rPr lang="en-US" altLang="en-US" dirty="0">
                <a:effectLst>
                  <a:outerShdw blurRad="38100" dist="38100" dir="2700000" algn="tl">
                    <a:srgbClr val="000000">
                      <a:alpha val="43137"/>
                    </a:srgbClr>
                  </a:outerShdw>
                </a:effectLst>
              </a:rPr>
              <a:t> - And as they were eating, Jesus </a:t>
            </a:r>
            <a:r>
              <a:rPr lang="en-US" altLang="en-US" u="sng" dirty="0">
                <a:effectLst>
                  <a:outerShdw blurRad="38100" dist="38100" dir="2700000" algn="tl">
                    <a:srgbClr val="000000">
                      <a:alpha val="43137"/>
                    </a:srgbClr>
                  </a:outerShdw>
                </a:effectLst>
              </a:rPr>
              <a:t>took bread</a:t>
            </a:r>
            <a:r>
              <a:rPr lang="en-US" altLang="en-US" dirty="0">
                <a:effectLst>
                  <a:outerShdw blurRad="38100" dist="38100" dir="2700000" algn="tl">
                    <a:srgbClr val="000000">
                      <a:alpha val="43137"/>
                    </a:srgbClr>
                  </a:outerShdw>
                </a:effectLst>
              </a:rPr>
              <a:t>, blessed and broke </a:t>
            </a:r>
            <a:r>
              <a:rPr lang="en-US" altLang="en-US" i="1" dirty="0">
                <a:effectLst>
                  <a:outerShdw blurRad="38100" dist="38100" dir="2700000" algn="tl">
                    <a:srgbClr val="000000">
                      <a:alpha val="43137"/>
                    </a:srgbClr>
                  </a:outerShdw>
                </a:effectLst>
              </a:rPr>
              <a:t>it,</a:t>
            </a:r>
            <a:r>
              <a:rPr lang="en-US" altLang="en-US" dirty="0">
                <a:effectLst>
                  <a:outerShdw blurRad="38100" dist="38100" dir="2700000" algn="tl">
                    <a:srgbClr val="000000">
                      <a:alpha val="43137"/>
                    </a:srgbClr>
                  </a:outerShdw>
                </a:effectLst>
              </a:rPr>
              <a:t> and gave </a:t>
            </a:r>
            <a:r>
              <a:rPr lang="en-US" altLang="en-US" i="1" dirty="0">
                <a:effectLst>
                  <a:outerShdw blurRad="38100" dist="38100" dir="2700000" algn="tl">
                    <a:srgbClr val="000000">
                      <a:alpha val="43137"/>
                    </a:srgbClr>
                  </a:outerShdw>
                </a:effectLst>
              </a:rPr>
              <a:t>it</a:t>
            </a:r>
            <a:r>
              <a:rPr lang="en-US" altLang="en-US" dirty="0">
                <a:effectLst>
                  <a:outerShdw blurRad="38100" dist="38100" dir="2700000" algn="tl">
                    <a:srgbClr val="000000">
                      <a:alpha val="43137"/>
                    </a:srgbClr>
                  </a:outerShdw>
                </a:effectLst>
              </a:rPr>
              <a:t> to the disciples and said, “Take, eat; this is My body.” 27Then He </a:t>
            </a:r>
            <a:r>
              <a:rPr lang="en-US" altLang="en-US" u="sng" dirty="0">
                <a:effectLst>
                  <a:outerShdw blurRad="38100" dist="38100" dir="2700000" algn="tl">
                    <a:srgbClr val="000000">
                      <a:alpha val="43137"/>
                    </a:srgbClr>
                  </a:outerShdw>
                </a:effectLst>
              </a:rPr>
              <a:t>took the cup</a:t>
            </a:r>
            <a:r>
              <a:rPr lang="en-US" altLang="en-US" dirty="0">
                <a:effectLst>
                  <a:outerShdw blurRad="38100" dist="38100" dir="2700000" algn="tl">
                    <a:srgbClr val="000000">
                      <a:alpha val="43137"/>
                    </a:srgbClr>
                  </a:outerShdw>
                </a:effectLst>
              </a:rPr>
              <a:t>, and gave thanks, and gave </a:t>
            </a:r>
            <a:r>
              <a:rPr lang="en-US" altLang="en-US" i="1" dirty="0">
                <a:effectLst>
                  <a:outerShdw blurRad="38100" dist="38100" dir="2700000" algn="tl">
                    <a:srgbClr val="000000">
                      <a:alpha val="43137"/>
                    </a:srgbClr>
                  </a:outerShdw>
                </a:effectLst>
              </a:rPr>
              <a:t>it</a:t>
            </a:r>
            <a:r>
              <a:rPr lang="en-US" altLang="en-US" dirty="0">
                <a:effectLst>
                  <a:outerShdw blurRad="38100" dist="38100" dir="2700000" algn="tl">
                    <a:srgbClr val="000000">
                      <a:alpha val="43137"/>
                    </a:srgbClr>
                  </a:outerShdw>
                </a:effectLst>
              </a:rPr>
              <a:t> to them, saying, “Drink from it, all of you. 28 For this is My blood of the new covenant, which is shed for many for the remission of sins.</a:t>
            </a:r>
          </a:p>
        </p:txBody>
      </p:sp>
    </p:spTree>
    <p:extLst>
      <p:ext uri="{BB962C8B-B14F-4D97-AF65-F5344CB8AC3E}">
        <p14:creationId xmlns:p14="http://schemas.microsoft.com/office/powerpoint/2010/main" val="3080641265"/>
      </p:ext>
    </p:extLst>
  </p:cSld>
  <p:clrMapOvr>
    <a:masterClrMapping/>
  </p:clrMapOvr>
  <p:transition>
    <p:pull dir="rd"/>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02" name="Rectangle 2"/>
          <p:cNvSpPr>
            <a:spLocks noGrp="1" noChangeArrowheads="1"/>
          </p:cNvSpPr>
          <p:nvPr>
            <p:ph type="title"/>
          </p:nvPr>
        </p:nvSpPr>
        <p:spPr/>
        <p:txBody>
          <a:bodyPr/>
          <a:lstStyle/>
          <a:p>
            <a:pPr algn="ctr"/>
            <a:r>
              <a:rPr lang="en-US" altLang="en-US" sz="3600" b="1" i="1"/>
              <a:t>What does the Cross of Christ teach us about worship?</a:t>
            </a:r>
          </a:p>
        </p:txBody>
      </p:sp>
      <p:sp>
        <p:nvSpPr>
          <p:cNvPr id="921603" name="Rectangle 3"/>
          <p:cNvSpPr>
            <a:spLocks noGrp="1" noChangeArrowheads="1"/>
          </p:cNvSpPr>
          <p:nvPr>
            <p:ph type="body" idx="1"/>
          </p:nvPr>
        </p:nvSpPr>
        <p:spPr/>
        <p:txBody>
          <a:bodyPr/>
          <a:lstStyle/>
          <a:p>
            <a:pPr>
              <a:buClr>
                <a:schemeClr val="tx2"/>
              </a:buClr>
            </a:pPr>
            <a:r>
              <a:rPr lang="en-US" altLang="en-US" dirty="0">
                <a:effectLst>
                  <a:outerShdw blurRad="38100" dist="38100" dir="2700000" algn="tl">
                    <a:srgbClr val="000000">
                      <a:alpha val="43137"/>
                    </a:srgbClr>
                  </a:outerShdw>
                </a:effectLst>
              </a:rPr>
              <a:t>We must remember the reason for why we eat.</a:t>
            </a:r>
          </a:p>
          <a:p>
            <a:pPr>
              <a:buClr>
                <a:schemeClr val="tx2"/>
              </a:buClr>
            </a:pPr>
            <a:r>
              <a:rPr lang="en-US" altLang="en-US" dirty="0">
                <a:effectLst>
                  <a:outerShdw blurRad="38100" dist="38100" dir="2700000" algn="tl">
                    <a:srgbClr val="000000">
                      <a:alpha val="43137"/>
                    </a:srgbClr>
                  </a:outerShdw>
                </a:effectLst>
              </a:rPr>
              <a:t>Does the outward form matter? Suppose we substituted hamburger and coke for                the “fruit of the vine” and “bread?”</a:t>
            </a:r>
          </a:p>
          <a:p>
            <a:pPr>
              <a:buClr>
                <a:schemeClr val="tx2"/>
              </a:buClr>
            </a:pPr>
            <a:r>
              <a:rPr lang="en-US" altLang="en-US" dirty="0" smtClean="0">
                <a:effectLst>
                  <a:outerShdw blurRad="38100" dist="38100" dir="2700000" algn="tl">
                    <a:srgbClr val="000000">
                      <a:alpha val="43137"/>
                    </a:srgbClr>
                  </a:outerShdw>
                </a:effectLst>
              </a:rPr>
              <a:t>Do </a:t>
            </a:r>
            <a:r>
              <a:rPr lang="en-US" altLang="en-US" dirty="0">
                <a:effectLst>
                  <a:outerShdw blurRad="38100" dist="38100" dir="2700000" algn="tl">
                    <a:srgbClr val="000000">
                      <a:alpha val="43137"/>
                    </a:srgbClr>
                  </a:outerShdw>
                </a:effectLst>
              </a:rPr>
              <a:t>we change the instructions of the covenant because of human wisdom or                convenience?</a:t>
            </a:r>
          </a:p>
        </p:txBody>
      </p:sp>
    </p:spTree>
    <p:extLst>
      <p:ext uri="{BB962C8B-B14F-4D97-AF65-F5344CB8AC3E}">
        <p14:creationId xmlns:p14="http://schemas.microsoft.com/office/powerpoint/2010/main" val="1495419742"/>
      </p:ext>
    </p:extLst>
  </p:cSld>
  <p:clrMapOvr>
    <a:masterClrMapping/>
  </p:clrMapOvr>
  <p:transition>
    <p:pull dir="rd"/>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650" name="Rectangle 2"/>
          <p:cNvSpPr>
            <a:spLocks noGrp="1" noChangeArrowheads="1"/>
          </p:cNvSpPr>
          <p:nvPr>
            <p:ph type="title"/>
          </p:nvPr>
        </p:nvSpPr>
        <p:spPr/>
        <p:txBody>
          <a:bodyPr/>
          <a:lstStyle/>
          <a:p>
            <a:pPr algn="ctr"/>
            <a:r>
              <a:rPr lang="en-US" altLang="en-US" sz="3600" b="1" i="1" dirty="0">
                <a:effectLst>
                  <a:outerShdw blurRad="38100" dist="38100" dir="2700000" algn="tl">
                    <a:srgbClr val="000000">
                      <a:alpha val="43137"/>
                    </a:srgbClr>
                  </a:outerShdw>
                </a:effectLst>
              </a:rPr>
              <a:t>What does the Cross of Christ teach us about worship?</a:t>
            </a:r>
          </a:p>
        </p:txBody>
      </p:sp>
      <p:sp>
        <p:nvSpPr>
          <p:cNvPr id="923651" name="Rectangle 3"/>
          <p:cNvSpPr>
            <a:spLocks noGrp="1" noChangeArrowheads="1"/>
          </p:cNvSpPr>
          <p:nvPr>
            <p:ph type="body" idx="1"/>
          </p:nvPr>
        </p:nvSpPr>
        <p:spPr/>
        <p:txBody>
          <a:bodyPr/>
          <a:lstStyle/>
          <a:p>
            <a:pPr>
              <a:buClr>
                <a:schemeClr val="tx2"/>
              </a:buClr>
            </a:pPr>
            <a:r>
              <a:rPr lang="en-US" altLang="en-US" dirty="0" smtClean="0">
                <a:effectLst>
                  <a:outerShdw blurRad="38100" dist="38100" dir="2700000" algn="tl">
                    <a:srgbClr val="000000">
                      <a:alpha val="43137"/>
                    </a:srgbClr>
                  </a:outerShdw>
                </a:effectLst>
              </a:rPr>
              <a:t>Under </a:t>
            </a:r>
            <a:r>
              <a:rPr lang="en-US" altLang="en-US" dirty="0">
                <a:effectLst>
                  <a:outerShdw blurRad="38100" dist="38100" dir="2700000" algn="tl">
                    <a:srgbClr val="000000">
                      <a:alpha val="43137"/>
                    </a:srgbClr>
                  </a:outerShdw>
                </a:effectLst>
              </a:rPr>
              <a:t>the Old Covenant God gave specific instructions that included both vocal </a:t>
            </a:r>
            <a:r>
              <a:rPr lang="en-US" altLang="en-US" dirty="0" smtClean="0">
                <a:effectLst>
                  <a:outerShdw blurRad="38100" dist="38100" dir="2700000" algn="tl">
                    <a:srgbClr val="000000">
                      <a:alpha val="43137"/>
                    </a:srgbClr>
                  </a:outerShdw>
                </a:effectLst>
              </a:rPr>
              <a:t>and </a:t>
            </a:r>
            <a:r>
              <a:rPr lang="en-US" altLang="en-US" dirty="0">
                <a:effectLst>
                  <a:outerShdw blurRad="38100" dist="38100" dir="2700000" algn="tl">
                    <a:srgbClr val="000000">
                      <a:alpha val="43137"/>
                    </a:srgbClr>
                  </a:outerShdw>
                </a:effectLst>
              </a:rPr>
              <a:t>instrumental music. </a:t>
            </a:r>
            <a:br>
              <a:rPr lang="en-US" altLang="en-US" dirty="0">
                <a:effectLst>
                  <a:outerShdw blurRad="38100" dist="38100" dir="2700000" algn="tl">
                    <a:srgbClr val="000000">
                      <a:alpha val="43137"/>
                    </a:srgbClr>
                  </a:outerShdw>
                </a:effectLst>
              </a:rPr>
            </a:br>
            <a:r>
              <a:rPr lang="en-US" altLang="en-US" b="1" dirty="0">
                <a:effectLst>
                  <a:outerShdw blurRad="38100" dist="38100" dir="2700000" algn="tl">
                    <a:srgbClr val="000000">
                      <a:alpha val="43137"/>
                    </a:srgbClr>
                  </a:outerShdw>
                </a:effectLst>
              </a:rPr>
              <a:t>(2 Chron 29:25-26)</a:t>
            </a:r>
          </a:p>
        </p:txBody>
      </p:sp>
    </p:spTree>
    <p:extLst>
      <p:ext uri="{BB962C8B-B14F-4D97-AF65-F5344CB8AC3E}">
        <p14:creationId xmlns:p14="http://schemas.microsoft.com/office/powerpoint/2010/main" val="1399656420"/>
      </p:ext>
    </p:extLst>
  </p:cSld>
  <p:clrMapOvr>
    <a:masterClrMapping/>
  </p:clrMapOvr>
  <p:transition>
    <p:pull dir="rd"/>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2690" name="Rectangle 2"/>
          <p:cNvSpPr>
            <a:spLocks noGrp="1" noChangeArrowheads="1"/>
          </p:cNvSpPr>
          <p:nvPr>
            <p:ph type="title"/>
          </p:nvPr>
        </p:nvSpPr>
        <p:spPr/>
        <p:txBody>
          <a:bodyPr/>
          <a:lstStyle/>
          <a:p>
            <a:pPr algn="ctr"/>
            <a:r>
              <a:rPr lang="en-US" altLang="en-US" sz="3600" b="1" i="1" dirty="0">
                <a:effectLst>
                  <a:outerShdw blurRad="38100" dist="38100" dir="2700000" algn="tl">
                    <a:srgbClr val="000000">
                      <a:alpha val="43137"/>
                    </a:srgbClr>
                  </a:outerShdw>
                </a:effectLst>
              </a:rPr>
              <a:t>What does the Cross of Christ teach us about worship?</a:t>
            </a:r>
          </a:p>
        </p:txBody>
      </p:sp>
      <p:sp>
        <p:nvSpPr>
          <p:cNvPr id="882691" name="Rectangle 3"/>
          <p:cNvSpPr>
            <a:spLocks noGrp="1" noChangeArrowheads="1"/>
          </p:cNvSpPr>
          <p:nvPr>
            <p:ph type="body" idx="1"/>
          </p:nvPr>
        </p:nvSpPr>
        <p:spPr/>
        <p:txBody>
          <a:bodyPr/>
          <a:lstStyle/>
          <a:p>
            <a:pPr>
              <a:buClr>
                <a:schemeClr val="tx2"/>
              </a:buClr>
            </a:pPr>
            <a:r>
              <a:rPr lang="en-US" altLang="en-US" sz="3000" b="1" u="sng" dirty="0">
                <a:effectLst>
                  <a:outerShdw blurRad="38100" dist="38100" dir="2700000" algn="tl">
                    <a:srgbClr val="000000">
                      <a:alpha val="43137"/>
                    </a:srgbClr>
                  </a:outerShdw>
                </a:effectLst>
              </a:rPr>
              <a:t>2 Chronicles 29:25-26 (NKJV)</a:t>
            </a:r>
            <a:r>
              <a:rPr lang="en-US" altLang="en-US" sz="3000" dirty="0">
                <a:effectLst>
                  <a:outerShdw blurRad="38100" dist="38100" dir="2700000" algn="tl">
                    <a:srgbClr val="000000">
                      <a:alpha val="43137"/>
                    </a:srgbClr>
                  </a:outerShdw>
                </a:effectLst>
              </a:rPr>
              <a:t> - And he stationed the Levites in the house of the Lord with cymbals, with stringed instruments, and with harps, </a:t>
            </a:r>
            <a:r>
              <a:rPr lang="en-US" altLang="en-US" sz="3000" u="sng" dirty="0">
                <a:effectLst>
                  <a:outerShdw blurRad="38100" dist="38100" dir="2700000" algn="tl">
                    <a:srgbClr val="000000">
                      <a:alpha val="43137"/>
                    </a:srgbClr>
                  </a:outerShdw>
                </a:effectLst>
              </a:rPr>
              <a:t>according to the commandment of David</a:t>
            </a:r>
            <a:r>
              <a:rPr lang="en-US" altLang="en-US" sz="3000" dirty="0">
                <a:effectLst>
                  <a:outerShdw blurRad="38100" dist="38100" dir="2700000" algn="tl">
                    <a:srgbClr val="000000">
                      <a:alpha val="43137"/>
                    </a:srgbClr>
                  </a:outerShdw>
                </a:effectLst>
              </a:rPr>
              <a:t>, of Gad the king’s seer, and of Nathan the prophet; for thus </a:t>
            </a:r>
            <a:r>
              <a:rPr lang="en-US" altLang="en-US" sz="3000" i="1" dirty="0">
                <a:effectLst>
                  <a:outerShdw blurRad="38100" dist="38100" dir="2700000" algn="tl">
                    <a:srgbClr val="000000">
                      <a:alpha val="43137"/>
                    </a:srgbClr>
                  </a:outerShdw>
                </a:effectLst>
              </a:rPr>
              <a:t>was</a:t>
            </a:r>
            <a:r>
              <a:rPr lang="en-US" altLang="en-US" sz="3000" dirty="0">
                <a:effectLst>
                  <a:outerShdw blurRad="38100" dist="38100" dir="2700000" algn="tl">
                    <a:srgbClr val="000000">
                      <a:alpha val="43137"/>
                    </a:srgbClr>
                  </a:outerShdw>
                </a:effectLst>
              </a:rPr>
              <a:t> </a:t>
            </a:r>
            <a:r>
              <a:rPr lang="en-US" altLang="en-US" sz="3000" u="sng" dirty="0">
                <a:effectLst>
                  <a:outerShdw blurRad="38100" dist="38100" dir="2700000" algn="tl">
                    <a:srgbClr val="000000">
                      <a:alpha val="43137"/>
                    </a:srgbClr>
                  </a:outerShdw>
                </a:effectLst>
              </a:rPr>
              <a:t>the commandment of the Lord by His prophets</a:t>
            </a:r>
            <a:r>
              <a:rPr lang="en-US" altLang="en-US" sz="3000" dirty="0">
                <a:effectLst>
                  <a:outerShdw blurRad="38100" dist="38100" dir="2700000" algn="tl">
                    <a:srgbClr val="000000">
                      <a:alpha val="43137"/>
                    </a:srgbClr>
                  </a:outerShdw>
                </a:effectLst>
              </a:rPr>
              <a:t>. 26 The Levites stood with the instruments of David, and the priests with the trumpets.</a:t>
            </a:r>
          </a:p>
        </p:txBody>
      </p:sp>
    </p:spTree>
    <p:extLst>
      <p:ext uri="{BB962C8B-B14F-4D97-AF65-F5344CB8AC3E}">
        <p14:creationId xmlns:p14="http://schemas.microsoft.com/office/powerpoint/2010/main" val="513639801"/>
      </p:ext>
    </p:extLst>
  </p:cSld>
  <p:clrMapOvr>
    <a:masterClrMapping/>
  </p:clrMapOvr>
  <p:transition>
    <p:pull dir="rd"/>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title"/>
          </p:nvPr>
        </p:nvSpPr>
        <p:spPr/>
        <p:txBody>
          <a:bodyPr/>
          <a:lstStyle/>
          <a:p>
            <a:pPr algn="ctr"/>
            <a:r>
              <a:rPr lang="en-US" altLang="en-US" sz="3600" b="1" i="1" dirty="0">
                <a:effectLst>
                  <a:outerShdw blurRad="38100" dist="38100" dir="2700000" algn="tl">
                    <a:srgbClr val="000000">
                      <a:alpha val="43137"/>
                    </a:srgbClr>
                  </a:outerShdw>
                </a:effectLst>
              </a:rPr>
              <a:t>What does the Cross of Christ teach us about worship?</a:t>
            </a:r>
          </a:p>
        </p:txBody>
      </p:sp>
      <p:sp>
        <p:nvSpPr>
          <p:cNvPr id="883715" name="Rectangle 3"/>
          <p:cNvSpPr>
            <a:spLocks noGrp="1" noChangeArrowheads="1"/>
          </p:cNvSpPr>
          <p:nvPr>
            <p:ph type="body" idx="1"/>
          </p:nvPr>
        </p:nvSpPr>
        <p:spPr/>
        <p:txBody>
          <a:bodyPr/>
          <a:lstStyle/>
          <a:p>
            <a:pPr>
              <a:buClr>
                <a:schemeClr val="tx2"/>
              </a:buClr>
            </a:pPr>
            <a:r>
              <a:rPr lang="en-US" altLang="en-US" dirty="0">
                <a:effectLst>
                  <a:outerShdw blurRad="38100" dist="38100" dir="2700000" algn="tl">
                    <a:srgbClr val="000000">
                      <a:alpha val="43137"/>
                    </a:srgbClr>
                  </a:outerShdw>
                </a:effectLst>
              </a:rPr>
              <a:t>Why not simply look at every verse in the New Covenant and see what God                 wants?</a:t>
            </a:r>
            <a:r>
              <a:rPr lang="en-US" altLang="en-US" b="1" i="1" dirty="0">
                <a:effectLst>
                  <a:outerShdw blurRad="38100" dist="38100" dir="2700000" algn="tl">
                    <a:srgbClr val="000000">
                      <a:alpha val="43137"/>
                    </a:srgbClr>
                  </a:outerShdw>
                </a:effectLst>
              </a:rPr>
              <a:t>          </a:t>
            </a:r>
            <a:endParaRPr lang="en-US"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13547870"/>
      </p:ext>
    </p:extLst>
  </p:cSld>
  <p:clrMapOvr>
    <a:masterClrMapping/>
  </p:clrMapOvr>
  <p:transition>
    <p:pull dir="rd"/>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4674" name="Rectangle 2"/>
          <p:cNvSpPr>
            <a:spLocks noGrp="1" noChangeArrowheads="1"/>
          </p:cNvSpPr>
          <p:nvPr>
            <p:ph type="title"/>
          </p:nvPr>
        </p:nvSpPr>
        <p:spPr/>
        <p:txBody>
          <a:bodyPr/>
          <a:lstStyle/>
          <a:p>
            <a:pPr algn="ctr"/>
            <a:r>
              <a:rPr lang="en-US" altLang="en-US" sz="3600" b="1" i="1" dirty="0">
                <a:effectLst>
                  <a:outerShdw blurRad="38100" dist="38100" dir="2700000" algn="tl">
                    <a:srgbClr val="000000">
                      <a:alpha val="43137"/>
                    </a:srgbClr>
                  </a:outerShdw>
                </a:effectLst>
              </a:rPr>
              <a:t>What does the Cross of Christ teach us about worship?</a:t>
            </a:r>
          </a:p>
        </p:txBody>
      </p:sp>
      <p:sp>
        <p:nvSpPr>
          <p:cNvPr id="924675" name="Rectangle 3"/>
          <p:cNvSpPr>
            <a:spLocks noGrp="1" noChangeArrowheads="1"/>
          </p:cNvSpPr>
          <p:nvPr>
            <p:ph type="body" idx="1"/>
          </p:nvPr>
        </p:nvSpPr>
        <p:spPr/>
        <p:txBody>
          <a:bodyPr/>
          <a:lstStyle/>
          <a:p>
            <a:pPr>
              <a:buClr>
                <a:schemeClr val="tx2"/>
              </a:buClr>
            </a:pPr>
            <a:r>
              <a:rPr lang="en-US" altLang="en-US" b="1" i="1" dirty="0">
                <a:effectLst>
                  <a:outerShdw blurRad="38100" dist="38100" dir="2700000" algn="tl">
                    <a:srgbClr val="000000">
                      <a:alpha val="43137"/>
                    </a:srgbClr>
                  </a:outerShdw>
                </a:effectLst>
              </a:rPr>
              <a:t>Vocal Music ?     Instrumental Music?</a:t>
            </a:r>
          </a:p>
          <a:p>
            <a:pPr>
              <a:buClr>
                <a:schemeClr val="tx2"/>
              </a:buClr>
            </a:pPr>
            <a:r>
              <a:rPr lang="en-US" altLang="en-US" b="1" u="sng" dirty="0">
                <a:effectLst>
                  <a:outerShdw blurRad="38100" dist="38100" dir="2700000" algn="tl">
                    <a:srgbClr val="000000">
                      <a:alpha val="43137"/>
                    </a:srgbClr>
                  </a:outerShdw>
                </a:effectLst>
              </a:rPr>
              <a:t>Acts 16:25 (NKJV)</a:t>
            </a:r>
            <a:r>
              <a:rPr lang="en-US" altLang="en-US" dirty="0">
                <a:effectLst>
                  <a:outerShdw blurRad="38100" dist="38100" dir="2700000" algn="tl">
                    <a:srgbClr val="000000">
                      <a:alpha val="43137"/>
                    </a:srgbClr>
                  </a:outerShdw>
                </a:effectLst>
              </a:rPr>
              <a:t>  - But at midnight Paul and Silas were praying and </a:t>
            </a:r>
            <a:r>
              <a:rPr lang="en-US" altLang="en-US" u="sng" dirty="0">
                <a:effectLst>
                  <a:outerShdw blurRad="38100" dist="38100" dir="2700000" algn="tl">
                    <a:srgbClr val="000000">
                      <a:alpha val="43137"/>
                    </a:srgbClr>
                  </a:outerShdw>
                </a:effectLst>
              </a:rPr>
              <a:t>singing hymns</a:t>
            </a:r>
            <a:r>
              <a:rPr lang="en-US" altLang="en-US" dirty="0">
                <a:effectLst>
                  <a:outerShdw blurRad="38100" dist="38100" dir="2700000" algn="tl">
                    <a:srgbClr val="000000">
                      <a:alpha val="43137"/>
                    </a:srgbClr>
                  </a:outerShdw>
                </a:effectLst>
              </a:rPr>
              <a:t> to God, and the prisoners were listening to them. </a:t>
            </a:r>
          </a:p>
        </p:txBody>
      </p:sp>
    </p:spTree>
    <p:extLst>
      <p:ext uri="{BB962C8B-B14F-4D97-AF65-F5344CB8AC3E}">
        <p14:creationId xmlns:p14="http://schemas.microsoft.com/office/powerpoint/2010/main" val="1189927867"/>
      </p:ext>
    </p:extLst>
  </p:cSld>
  <p:clrMapOvr>
    <a:masterClrMapping/>
  </p:clrMapOvr>
  <p:transition>
    <p:pull dir="rd"/>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5762" name="Rectangle 2"/>
          <p:cNvSpPr>
            <a:spLocks noGrp="1" noChangeArrowheads="1"/>
          </p:cNvSpPr>
          <p:nvPr>
            <p:ph type="title"/>
          </p:nvPr>
        </p:nvSpPr>
        <p:spPr/>
        <p:txBody>
          <a:bodyPr/>
          <a:lstStyle/>
          <a:p>
            <a:pPr algn="ctr"/>
            <a:r>
              <a:rPr lang="en-US" altLang="en-US" sz="3600" b="1" i="1" dirty="0">
                <a:effectLst>
                  <a:outerShdw blurRad="38100" dist="38100" dir="2700000" algn="tl">
                    <a:srgbClr val="000000">
                      <a:alpha val="43137"/>
                    </a:srgbClr>
                  </a:outerShdw>
                </a:effectLst>
              </a:rPr>
              <a:t>What does the Cross of Christ teach us about worship?</a:t>
            </a:r>
          </a:p>
        </p:txBody>
      </p:sp>
      <p:sp>
        <p:nvSpPr>
          <p:cNvPr id="885763" name="Rectangle 3"/>
          <p:cNvSpPr>
            <a:spLocks noGrp="1" noChangeArrowheads="1"/>
          </p:cNvSpPr>
          <p:nvPr>
            <p:ph type="body" idx="1"/>
          </p:nvPr>
        </p:nvSpPr>
        <p:spPr/>
        <p:txBody>
          <a:bodyPr/>
          <a:lstStyle/>
          <a:p>
            <a:pPr>
              <a:buClr>
                <a:schemeClr val="tx2"/>
              </a:buClr>
            </a:pPr>
            <a:r>
              <a:rPr lang="en-US" altLang="en-US" b="1" i="1" dirty="0">
                <a:effectLst>
                  <a:outerShdw blurRad="38100" dist="38100" dir="2700000" algn="tl">
                    <a:srgbClr val="000000">
                      <a:alpha val="43137"/>
                    </a:srgbClr>
                  </a:outerShdw>
                </a:effectLst>
              </a:rPr>
              <a:t>Vocal Music ?     Instrumental Music?</a:t>
            </a:r>
          </a:p>
          <a:p>
            <a:pPr>
              <a:buClr>
                <a:schemeClr val="tx2"/>
              </a:buClr>
            </a:pPr>
            <a:r>
              <a:rPr lang="en-US" altLang="en-US" b="1" u="sng" dirty="0">
                <a:effectLst>
                  <a:outerShdw blurRad="38100" dist="38100" dir="2700000" algn="tl">
                    <a:srgbClr val="000000">
                      <a:alpha val="43137"/>
                    </a:srgbClr>
                  </a:outerShdw>
                </a:effectLst>
              </a:rPr>
              <a:t>Romans 15:9 (NKJV)</a:t>
            </a:r>
            <a:r>
              <a:rPr lang="en-US" altLang="en-US" dirty="0">
                <a:effectLst>
                  <a:outerShdw blurRad="38100" dist="38100" dir="2700000" algn="tl">
                    <a:srgbClr val="000000">
                      <a:alpha val="43137"/>
                    </a:srgbClr>
                  </a:outerShdw>
                </a:effectLst>
              </a:rPr>
              <a:t>  - and that the Gentiles might glorify God for His mercy, as it is written: “For this reason I will confess to You among the Gentiles, 	And </a:t>
            </a:r>
            <a:r>
              <a:rPr lang="en-US" altLang="en-US" u="sng" dirty="0">
                <a:effectLst>
                  <a:outerShdw blurRad="38100" dist="38100" dir="2700000" algn="tl">
                    <a:srgbClr val="000000">
                      <a:alpha val="43137"/>
                    </a:srgbClr>
                  </a:outerShdw>
                </a:effectLst>
              </a:rPr>
              <a:t>sing to Your name</a:t>
            </a:r>
            <a:r>
              <a:rPr lang="en-US" altLang="en-US" dirty="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2174947471"/>
      </p:ext>
    </p:extLst>
  </p:cSld>
  <p:clrMapOvr>
    <a:masterClrMapping/>
  </p:clrMapOvr>
  <p:transition>
    <p:pull dir="rd"/>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6786" name="Rectangle 2"/>
          <p:cNvSpPr>
            <a:spLocks noGrp="1" noChangeArrowheads="1"/>
          </p:cNvSpPr>
          <p:nvPr>
            <p:ph type="title"/>
          </p:nvPr>
        </p:nvSpPr>
        <p:spPr/>
        <p:txBody>
          <a:bodyPr/>
          <a:lstStyle/>
          <a:p>
            <a:pPr algn="ctr"/>
            <a:r>
              <a:rPr lang="en-US" altLang="en-US" sz="3600" b="1" i="1" dirty="0">
                <a:effectLst>
                  <a:outerShdw blurRad="38100" dist="38100" dir="2700000" algn="tl">
                    <a:srgbClr val="000000">
                      <a:alpha val="43137"/>
                    </a:srgbClr>
                  </a:outerShdw>
                </a:effectLst>
              </a:rPr>
              <a:t>What does the Cross of Christ teach us about worship?</a:t>
            </a:r>
          </a:p>
        </p:txBody>
      </p:sp>
      <p:sp>
        <p:nvSpPr>
          <p:cNvPr id="886787" name="Rectangle 3"/>
          <p:cNvSpPr>
            <a:spLocks noGrp="1" noChangeArrowheads="1"/>
          </p:cNvSpPr>
          <p:nvPr>
            <p:ph type="body" idx="1"/>
          </p:nvPr>
        </p:nvSpPr>
        <p:spPr/>
        <p:txBody>
          <a:bodyPr/>
          <a:lstStyle/>
          <a:p>
            <a:pPr>
              <a:buClr>
                <a:schemeClr val="tx2"/>
              </a:buClr>
            </a:pPr>
            <a:r>
              <a:rPr lang="en-US" altLang="en-US" b="1" i="1" dirty="0">
                <a:effectLst>
                  <a:outerShdw blurRad="38100" dist="38100" dir="2700000" algn="tl">
                    <a:srgbClr val="000000">
                      <a:alpha val="43137"/>
                    </a:srgbClr>
                  </a:outerShdw>
                </a:effectLst>
              </a:rPr>
              <a:t>Vocal Music ?     Instrumental Music?</a:t>
            </a:r>
          </a:p>
          <a:p>
            <a:pPr>
              <a:buClr>
                <a:schemeClr val="tx2"/>
              </a:buClr>
            </a:pPr>
            <a:r>
              <a:rPr lang="en-US" altLang="en-US" b="1" u="sng" dirty="0">
                <a:effectLst>
                  <a:outerShdw blurRad="38100" dist="38100" dir="2700000" algn="tl">
                    <a:srgbClr val="000000">
                      <a:alpha val="43137"/>
                    </a:srgbClr>
                  </a:outerShdw>
                </a:effectLst>
              </a:rPr>
              <a:t>1 Corinthians 14:15 (NKJV)</a:t>
            </a:r>
            <a:r>
              <a:rPr lang="en-US" altLang="en-US" dirty="0">
                <a:effectLst>
                  <a:outerShdw blurRad="38100" dist="38100" dir="2700000" algn="tl">
                    <a:srgbClr val="000000">
                      <a:alpha val="43137"/>
                    </a:srgbClr>
                  </a:outerShdw>
                </a:effectLst>
              </a:rPr>
              <a:t>  - What is the conclusion then? I will pray with the spirit, and I will also pray with the understanding. </a:t>
            </a:r>
            <a:r>
              <a:rPr lang="en-US" altLang="en-US" u="sng" dirty="0">
                <a:effectLst>
                  <a:outerShdw blurRad="38100" dist="38100" dir="2700000" algn="tl">
                    <a:srgbClr val="000000">
                      <a:alpha val="43137"/>
                    </a:srgbClr>
                  </a:outerShdw>
                </a:effectLst>
              </a:rPr>
              <a:t>I will sing</a:t>
            </a:r>
            <a:r>
              <a:rPr lang="en-US" altLang="en-US" dirty="0">
                <a:effectLst>
                  <a:outerShdw blurRad="38100" dist="38100" dir="2700000" algn="tl">
                    <a:srgbClr val="000000">
                      <a:alpha val="43137"/>
                    </a:srgbClr>
                  </a:outerShdw>
                </a:effectLst>
              </a:rPr>
              <a:t> with the spirit, and I will also </a:t>
            </a:r>
            <a:r>
              <a:rPr lang="en-US" altLang="en-US" u="sng" dirty="0">
                <a:effectLst>
                  <a:outerShdw blurRad="38100" dist="38100" dir="2700000" algn="tl">
                    <a:srgbClr val="000000">
                      <a:alpha val="43137"/>
                    </a:srgbClr>
                  </a:outerShdw>
                </a:effectLst>
              </a:rPr>
              <a:t>sing</a:t>
            </a:r>
            <a:r>
              <a:rPr lang="en-US" altLang="en-US" dirty="0">
                <a:effectLst>
                  <a:outerShdw blurRad="38100" dist="38100" dir="2700000" algn="tl">
                    <a:srgbClr val="000000">
                      <a:alpha val="43137"/>
                    </a:srgbClr>
                  </a:outerShdw>
                </a:effectLst>
              </a:rPr>
              <a:t> with the understanding. </a:t>
            </a:r>
          </a:p>
        </p:txBody>
      </p:sp>
    </p:spTree>
    <p:extLst>
      <p:ext uri="{BB962C8B-B14F-4D97-AF65-F5344CB8AC3E}">
        <p14:creationId xmlns:p14="http://schemas.microsoft.com/office/powerpoint/2010/main" val="2961776484"/>
      </p:ext>
    </p:extLst>
  </p:cSld>
  <p:clrMapOvr>
    <a:masterClrMapping/>
  </p:clrMapOvr>
  <p:transition>
    <p:pull dir="rd"/>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7746" name="Rectangle 2"/>
          <p:cNvSpPr>
            <a:spLocks noGrp="1" noChangeArrowheads="1"/>
          </p:cNvSpPr>
          <p:nvPr>
            <p:ph type="title"/>
          </p:nvPr>
        </p:nvSpPr>
        <p:spPr/>
        <p:txBody>
          <a:bodyPr/>
          <a:lstStyle/>
          <a:p>
            <a:pPr algn="ctr"/>
            <a:r>
              <a:rPr lang="en-US" altLang="en-US" sz="3600" b="1" i="1"/>
              <a:t>What does the Cross of Christ teach us about worship?</a:t>
            </a:r>
          </a:p>
        </p:txBody>
      </p:sp>
      <p:sp>
        <p:nvSpPr>
          <p:cNvPr id="927747" name="Rectangle 3"/>
          <p:cNvSpPr>
            <a:spLocks noGrp="1" noChangeArrowheads="1"/>
          </p:cNvSpPr>
          <p:nvPr>
            <p:ph type="body" idx="1"/>
          </p:nvPr>
        </p:nvSpPr>
        <p:spPr/>
        <p:txBody>
          <a:bodyPr/>
          <a:lstStyle/>
          <a:p>
            <a:pPr>
              <a:buClr>
                <a:schemeClr val="tx2"/>
              </a:buClr>
            </a:pPr>
            <a:r>
              <a:rPr lang="en-US" altLang="en-US" b="1" i="1"/>
              <a:t>Vocal Music ?     Instrumental Music?</a:t>
            </a:r>
          </a:p>
          <a:p>
            <a:pPr>
              <a:buClr>
                <a:schemeClr val="tx2"/>
              </a:buClr>
            </a:pPr>
            <a:r>
              <a:rPr lang="en-US" altLang="en-US" b="1" u="sng"/>
              <a:t>Ephesians 5:19 (NKJV)</a:t>
            </a:r>
            <a:r>
              <a:rPr lang="en-US" altLang="en-US"/>
              <a:t>  - </a:t>
            </a:r>
            <a:r>
              <a:rPr lang="en-US" altLang="en-US" u="sng"/>
              <a:t>speaking</a:t>
            </a:r>
            <a:r>
              <a:rPr lang="en-US" altLang="en-US"/>
              <a:t> to one another in psalms and hymns and spiritual songs, </a:t>
            </a:r>
            <a:r>
              <a:rPr lang="en-US" altLang="en-US" u="sng"/>
              <a:t>singing and making melody in your heart</a:t>
            </a:r>
            <a:r>
              <a:rPr lang="en-US" altLang="en-US"/>
              <a:t> to the Lord, </a:t>
            </a:r>
          </a:p>
        </p:txBody>
      </p:sp>
    </p:spTree>
    <p:extLst>
      <p:ext uri="{BB962C8B-B14F-4D97-AF65-F5344CB8AC3E}">
        <p14:creationId xmlns:p14="http://schemas.microsoft.com/office/powerpoint/2010/main" val="648318815"/>
      </p:ext>
    </p:extLst>
  </p:cSld>
  <p:clrMapOvr>
    <a:masterClrMapping/>
  </p:clrMapOvr>
  <p:transition>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cannot discard God’s foundations and have fellowship with Him</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11:13-14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he told us how he had seen an angel standing in his house, who said to him, 'Send men to Joppa, and call for Simon whose surname is Peter,  14 </a:t>
            </a:r>
            <a:r>
              <a:rPr lang="en-US" altLang="en-US" u="sng" dirty="0">
                <a:effectLst>
                  <a:outerShdw blurRad="38100" dist="38100" dir="2700000" algn="tl">
                    <a:srgbClr val="000000"/>
                  </a:outerShdw>
                </a:effectLst>
              </a:rPr>
              <a:t>'who will tell you words</a:t>
            </a:r>
            <a:r>
              <a:rPr lang="en-US" altLang="en-US" dirty="0">
                <a:effectLst>
                  <a:outerShdw blurRad="38100" dist="38100" dir="2700000" algn="tl">
                    <a:srgbClr val="000000"/>
                  </a:outerShdw>
                </a:effectLst>
              </a:rPr>
              <a:t> by which you and all your household </a:t>
            </a:r>
            <a:r>
              <a:rPr lang="en-US" altLang="en-US" u="sng" dirty="0">
                <a:effectLst>
                  <a:outerShdw blurRad="38100" dist="38100" dir="2700000" algn="tl">
                    <a:srgbClr val="000000"/>
                  </a:outerShdw>
                </a:effectLst>
              </a:rPr>
              <a:t>will be saved</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0791016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7810" name="Rectangle 2"/>
          <p:cNvSpPr>
            <a:spLocks noGrp="1" noChangeArrowheads="1"/>
          </p:cNvSpPr>
          <p:nvPr>
            <p:ph type="title"/>
          </p:nvPr>
        </p:nvSpPr>
        <p:spPr/>
        <p:txBody>
          <a:bodyPr/>
          <a:lstStyle/>
          <a:p>
            <a:pPr algn="ctr"/>
            <a:r>
              <a:rPr lang="en-US" altLang="en-US" sz="3600" b="1" i="1" u="sng" dirty="0"/>
              <a:t>What does the Cross of Christ teach us about worship?</a:t>
            </a:r>
          </a:p>
        </p:txBody>
      </p:sp>
      <p:sp>
        <p:nvSpPr>
          <p:cNvPr id="887811" name="Rectangle 3"/>
          <p:cNvSpPr>
            <a:spLocks noGrp="1" noChangeArrowheads="1"/>
          </p:cNvSpPr>
          <p:nvPr>
            <p:ph type="body" idx="1"/>
          </p:nvPr>
        </p:nvSpPr>
        <p:spPr/>
        <p:txBody>
          <a:bodyPr/>
          <a:lstStyle/>
          <a:p>
            <a:pPr>
              <a:buClr>
                <a:schemeClr val="tx2"/>
              </a:buClr>
            </a:pPr>
            <a:r>
              <a:rPr lang="en-US" altLang="en-US" b="1" i="1" dirty="0">
                <a:effectLst>
                  <a:outerShdw blurRad="38100" dist="38100" dir="2700000" algn="tl">
                    <a:srgbClr val="000000">
                      <a:alpha val="43137"/>
                    </a:srgbClr>
                  </a:outerShdw>
                </a:effectLst>
              </a:rPr>
              <a:t>Vocal Music ?     Instrumental Music?</a:t>
            </a:r>
          </a:p>
          <a:p>
            <a:pPr>
              <a:buClr>
                <a:schemeClr val="tx2"/>
              </a:buClr>
            </a:pPr>
            <a:r>
              <a:rPr lang="en-US" altLang="en-US" b="1" u="sng" dirty="0">
                <a:effectLst>
                  <a:outerShdw blurRad="38100" dist="38100" dir="2700000" algn="tl">
                    <a:srgbClr val="000000">
                      <a:alpha val="43137"/>
                    </a:srgbClr>
                  </a:outerShdw>
                </a:effectLst>
              </a:rPr>
              <a:t>Colossians 3:16 (NKJV)</a:t>
            </a:r>
            <a:r>
              <a:rPr lang="en-US" altLang="en-US" dirty="0">
                <a:effectLst>
                  <a:outerShdw blurRad="38100" dist="38100" dir="2700000" algn="tl">
                    <a:srgbClr val="000000">
                      <a:alpha val="43137"/>
                    </a:srgbClr>
                  </a:outerShdw>
                </a:effectLst>
              </a:rPr>
              <a:t>  - Let the word of Christ dwell in you richly in all wisdom, </a:t>
            </a:r>
            <a:r>
              <a:rPr lang="en-US" altLang="en-US" u="sng" dirty="0">
                <a:effectLst>
                  <a:outerShdw blurRad="38100" dist="38100" dir="2700000" algn="tl">
                    <a:srgbClr val="000000">
                      <a:alpha val="43137"/>
                    </a:srgbClr>
                  </a:outerShdw>
                </a:effectLst>
              </a:rPr>
              <a:t>teaching</a:t>
            </a:r>
            <a:r>
              <a:rPr lang="en-US" altLang="en-US" dirty="0">
                <a:effectLst>
                  <a:outerShdw blurRad="38100" dist="38100" dir="2700000" algn="tl">
                    <a:srgbClr val="000000">
                      <a:alpha val="43137"/>
                    </a:srgbClr>
                  </a:outerShdw>
                </a:effectLst>
              </a:rPr>
              <a:t> and </a:t>
            </a:r>
            <a:r>
              <a:rPr lang="en-US" altLang="en-US" u="sng" dirty="0">
                <a:effectLst>
                  <a:outerShdw blurRad="38100" dist="38100" dir="2700000" algn="tl">
                    <a:srgbClr val="000000">
                      <a:alpha val="43137"/>
                    </a:srgbClr>
                  </a:outerShdw>
                </a:effectLst>
              </a:rPr>
              <a:t>admonishing</a:t>
            </a:r>
            <a:r>
              <a:rPr lang="en-US" altLang="en-US" dirty="0">
                <a:effectLst>
                  <a:outerShdw blurRad="38100" dist="38100" dir="2700000" algn="tl">
                    <a:srgbClr val="000000">
                      <a:alpha val="43137"/>
                    </a:srgbClr>
                  </a:outerShdw>
                </a:effectLst>
              </a:rPr>
              <a:t> one another in psalms and hymns and spiritual songs, </a:t>
            </a:r>
            <a:r>
              <a:rPr lang="en-US" altLang="en-US" u="sng" dirty="0">
                <a:effectLst>
                  <a:outerShdw blurRad="38100" dist="38100" dir="2700000" algn="tl">
                    <a:srgbClr val="000000">
                      <a:alpha val="43137"/>
                    </a:srgbClr>
                  </a:outerShdw>
                </a:effectLst>
              </a:rPr>
              <a:t>singing with grace in your hearts</a:t>
            </a:r>
            <a:r>
              <a:rPr lang="en-US" altLang="en-US" dirty="0">
                <a:effectLst>
                  <a:outerShdw blurRad="38100" dist="38100" dir="2700000" algn="tl">
                    <a:srgbClr val="000000">
                      <a:alpha val="43137"/>
                    </a:srgbClr>
                  </a:outerShdw>
                </a:effectLst>
              </a:rPr>
              <a:t> to the Lord. </a:t>
            </a:r>
          </a:p>
        </p:txBody>
      </p:sp>
    </p:spTree>
    <p:extLst>
      <p:ext uri="{BB962C8B-B14F-4D97-AF65-F5344CB8AC3E}">
        <p14:creationId xmlns:p14="http://schemas.microsoft.com/office/powerpoint/2010/main" val="1638964090"/>
      </p:ext>
    </p:extLst>
  </p:cSld>
  <p:clrMapOvr>
    <a:masterClrMapping/>
  </p:clrMapOvr>
  <p:transition>
    <p:pull dir="rd"/>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0818" name="Rectangle 2"/>
          <p:cNvSpPr>
            <a:spLocks noGrp="1" noChangeArrowheads="1"/>
          </p:cNvSpPr>
          <p:nvPr>
            <p:ph type="title"/>
          </p:nvPr>
        </p:nvSpPr>
        <p:spPr/>
        <p:txBody>
          <a:bodyPr/>
          <a:lstStyle/>
          <a:p>
            <a:pPr algn="ctr"/>
            <a:r>
              <a:rPr lang="en-US" altLang="en-US" sz="3600" b="1" i="1" dirty="0">
                <a:effectLst>
                  <a:outerShdw blurRad="38100" dist="38100" dir="2700000" algn="tl">
                    <a:srgbClr val="000000">
                      <a:alpha val="43137"/>
                    </a:srgbClr>
                  </a:outerShdw>
                </a:effectLst>
              </a:rPr>
              <a:t>What does the Cross of Christ teach us about worship?</a:t>
            </a:r>
          </a:p>
        </p:txBody>
      </p:sp>
      <p:sp>
        <p:nvSpPr>
          <p:cNvPr id="930819" name="Rectangle 3"/>
          <p:cNvSpPr>
            <a:spLocks noGrp="1" noChangeArrowheads="1"/>
          </p:cNvSpPr>
          <p:nvPr>
            <p:ph type="body" idx="1"/>
          </p:nvPr>
        </p:nvSpPr>
        <p:spPr/>
        <p:txBody>
          <a:bodyPr/>
          <a:lstStyle/>
          <a:p>
            <a:pPr>
              <a:buClr>
                <a:schemeClr val="tx2"/>
              </a:buClr>
            </a:pPr>
            <a:r>
              <a:rPr lang="en-US" altLang="en-US" b="1" i="1" dirty="0">
                <a:effectLst>
                  <a:outerShdw blurRad="38100" dist="38100" dir="2700000" algn="tl">
                    <a:srgbClr val="000000">
                      <a:alpha val="43137"/>
                    </a:srgbClr>
                  </a:outerShdw>
                </a:effectLst>
              </a:rPr>
              <a:t>Vocal Music ?     Instrumental Music?</a:t>
            </a:r>
          </a:p>
          <a:p>
            <a:pPr>
              <a:buClr>
                <a:schemeClr val="tx2"/>
              </a:buClr>
            </a:pPr>
            <a:r>
              <a:rPr lang="en-US" altLang="en-US" b="1" u="sng" dirty="0">
                <a:effectLst>
                  <a:outerShdw blurRad="38100" dist="38100" dir="2700000" algn="tl">
                    <a:srgbClr val="000000">
                      <a:alpha val="43137"/>
                    </a:srgbClr>
                  </a:outerShdw>
                </a:effectLst>
              </a:rPr>
              <a:t>Hebrews 2:12 (NKJV)</a:t>
            </a:r>
            <a:r>
              <a:rPr lang="en-US" altLang="en-US" dirty="0">
                <a:effectLst>
                  <a:outerShdw blurRad="38100" dist="38100" dir="2700000" algn="tl">
                    <a:srgbClr val="000000">
                      <a:alpha val="43137"/>
                    </a:srgbClr>
                  </a:outerShdw>
                </a:effectLst>
              </a:rPr>
              <a:t> - saying: “I will declare Your name to My brethren; In the midst of the assembly </a:t>
            </a:r>
            <a:r>
              <a:rPr lang="en-US" altLang="en-US" u="sng" dirty="0">
                <a:effectLst>
                  <a:outerShdw blurRad="38100" dist="38100" dir="2700000" algn="tl">
                    <a:srgbClr val="000000">
                      <a:alpha val="43137"/>
                    </a:srgbClr>
                  </a:outerShdw>
                </a:effectLst>
              </a:rPr>
              <a:t>I will sing praise</a:t>
            </a:r>
            <a:r>
              <a:rPr lang="en-US" altLang="en-US" dirty="0">
                <a:effectLst>
                  <a:outerShdw blurRad="38100" dist="38100" dir="2700000" algn="tl">
                    <a:srgbClr val="000000">
                      <a:alpha val="43137"/>
                    </a:srgbClr>
                  </a:outerShdw>
                </a:effectLst>
              </a:rPr>
              <a:t> to You.”</a:t>
            </a:r>
          </a:p>
        </p:txBody>
      </p:sp>
    </p:spTree>
    <p:extLst>
      <p:ext uri="{BB962C8B-B14F-4D97-AF65-F5344CB8AC3E}">
        <p14:creationId xmlns:p14="http://schemas.microsoft.com/office/powerpoint/2010/main" val="1937527853"/>
      </p:ext>
    </p:extLst>
  </p:cSld>
  <p:clrMapOvr>
    <a:masterClrMapping/>
  </p:clrMapOvr>
  <p:transition>
    <p:pull dir="rd"/>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noGrp="1" noChangeArrowheads="1"/>
          </p:cNvSpPr>
          <p:nvPr>
            <p:ph type="title"/>
          </p:nvPr>
        </p:nvSpPr>
        <p:spPr/>
        <p:txBody>
          <a:bodyPr/>
          <a:lstStyle/>
          <a:p>
            <a:pPr algn="ctr"/>
            <a:r>
              <a:rPr lang="en-US" altLang="en-US" sz="3600" b="1" i="1" dirty="0">
                <a:effectLst>
                  <a:outerShdw blurRad="38100" dist="38100" dir="2700000" algn="tl">
                    <a:srgbClr val="000000">
                      <a:alpha val="43137"/>
                    </a:srgbClr>
                  </a:outerShdw>
                </a:effectLst>
              </a:rPr>
              <a:t>What does the Cross of Christ teach us about worship?</a:t>
            </a:r>
          </a:p>
        </p:txBody>
      </p:sp>
      <p:sp>
        <p:nvSpPr>
          <p:cNvPr id="931843" name="Rectangle 3"/>
          <p:cNvSpPr>
            <a:spLocks noGrp="1" noChangeArrowheads="1"/>
          </p:cNvSpPr>
          <p:nvPr>
            <p:ph type="body" idx="1"/>
          </p:nvPr>
        </p:nvSpPr>
        <p:spPr/>
        <p:txBody>
          <a:bodyPr/>
          <a:lstStyle/>
          <a:p>
            <a:pPr>
              <a:buClr>
                <a:schemeClr val="tx2"/>
              </a:buClr>
            </a:pPr>
            <a:r>
              <a:rPr lang="en-US" altLang="en-US" b="1" i="1" dirty="0">
                <a:effectLst>
                  <a:outerShdw blurRad="38100" dist="38100" dir="2700000" algn="tl">
                    <a:srgbClr val="000000">
                      <a:alpha val="43137"/>
                    </a:srgbClr>
                  </a:outerShdw>
                </a:effectLst>
              </a:rPr>
              <a:t>Vocal Music ?     Instrumental Music?</a:t>
            </a:r>
          </a:p>
          <a:p>
            <a:pPr>
              <a:buClr>
                <a:schemeClr val="tx2"/>
              </a:buClr>
            </a:pPr>
            <a:r>
              <a:rPr lang="en-US" altLang="en-US" b="1" u="sng" dirty="0">
                <a:effectLst>
                  <a:outerShdw blurRad="38100" dist="38100" dir="2700000" algn="tl">
                    <a:srgbClr val="000000">
                      <a:alpha val="43137"/>
                    </a:srgbClr>
                  </a:outerShdw>
                </a:effectLst>
              </a:rPr>
              <a:t>Hebrews 13:15 (NKJV)</a:t>
            </a:r>
            <a:r>
              <a:rPr lang="en-US" altLang="en-US" dirty="0">
                <a:effectLst>
                  <a:outerShdw blurRad="38100" dist="38100" dir="2700000" algn="tl">
                    <a:srgbClr val="000000">
                      <a:alpha val="43137"/>
                    </a:srgbClr>
                  </a:outerShdw>
                </a:effectLst>
              </a:rPr>
              <a:t>  - Therefore by Him let us continually offer the sacrifice of praise to God, that is, </a:t>
            </a:r>
            <a:r>
              <a:rPr lang="en-US" altLang="en-US" u="sng" dirty="0">
                <a:effectLst>
                  <a:outerShdw blurRad="38100" dist="38100" dir="2700000" algn="tl">
                    <a:srgbClr val="000000">
                      <a:alpha val="43137"/>
                    </a:srgbClr>
                  </a:outerShdw>
                </a:effectLst>
              </a:rPr>
              <a:t>the fruit of our lips</a:t>
            </a:r>
            <a:r>
              <a:rPr lang="en-US" altLang="en-US" dirty="0">
                <a:effectLst>
                  <a:outerShdw blurRad="38100" dist="38100" dir="2700000" algn="tl">
                    <a:srgbClr val="000000">
                      <a:alpha val="43137"/>
                    </a:srgbClr>
                  </a:outerShdw>
                </a:effectLst>
              </a:rPr>
              <a:t>, giving thanks to His name. </a:t>
            </a:r>
          </a:p>
        </p:txBody>
      </p:sp>
    </p:spTree>
    <p:extLst>
      <p:ext uri="{BB962C8B-B14F-4D97-AF65-F5344CB8AC3E}">
        <p14:creationId xmlns:p14="http://schemas.microsoft.com/office/powerpoint/2010/main" val="4039110679"/>
      </p:ext>
    </p:extLst>
  </p:cSld>
  <p:clrMapOvr>
    <a:masterClrMapping/>
  </p:clrMapOvr>
  <p:transition>
    <p:pull dir="rd"/>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2866" name="Rectangle 2"/>
          <p:cNvSpPr>
            <a:spLocks noGrp="1" noChangeArrowheads="1"/>
          </p:cNvSpPr>
          <p:nvPr>
            <p:ph type="title"/>
          </p:nvPr>
        </p:nvSpPr>
        <p:spPr/>
        <p:txBody>
          <a:bodyPr/>
          <a:lstStyle/>
          <a:p>
            <a:pPr algn="ctr"/>
            <a:r>
              <a:rPr lang="en-US" altLang="en-US" sz="3600" b="1" i="1" dirty="0">
                <a:effectLst>
                  <a:outerShdw blurRad="38100" dist="38100" dir="2700000" algn="tl">
                    <a:srgbClr val="000000">
                      <a:alpha val="43137"/>
                    </a:srgbClr>
                  </a:outerShdw>
                </a:effectLst>
              </a:rPr>
              <a:t>What does the Cross of Christ teach us about worship?</a:t>
            </a:r>
          </a:p>
        </p:txBody>
      </p:sp>
      <p:sp>
        <p:nvSpPr>
          <p:cNvPr id="932867" name="Rectangle 3"/>
          <p:cNvSpPr>
            <a:spLocks noGrp="1" noChangeArrowheads="1"/>
          </p:cNvSpPr>
          <p:nvPr>
            <p:ph type="body" idx="1"/>
          </p:nvPr>
        </p:nvSpPr>
        <p:spPr/>
        <p:txBody>
          <a:bodyPr/>
          <a:lstStyle/>
          <a:p>
            <a:pPr>
              <a:buClr>
                <a:schemeClr val="tx2"/>
              </a:buClr>
            </a:pPr>
            <a:r>
              <a:rPr lang="en-US" altLang="en-US" b="1" i="1" dirty="0">
                <a:effectLst>
                  <a:outerShdw blurRad="38100" dist="38100" dir="2700000" algn="tl">
                    <a:srgbClr val="000000">
                      <a:alpha val="43137"/>
                    </a:srgbClr>
                  </a:outerShdw>
                </a:effectLst>
              </a:rPr>
              <a:t>Vocal Music ?     Instrumental Music?</a:t>
            </a:r>
          </a:p>
          <a:p>
            <a:pPr>
              <a:buClr>
                <a:schemeClr val="tx2"/>
              </a:buClr>
            </a:pPr>
            <a:r>
              <a:rPr lang="en-US" altLang="en-US" b="1" u="sng" dirty="0">
                <a:effectLst>
                  <a:outerShdw blurRad="38100" dist="38100" dir="2700000" algn="tl">
                    <a:srgbClr val="000000">
                      <a:alpha val="43137"/>
                    </a:srgbClr>
                  </a:outerShdw>
                </a:effectLst>
              </a:rPr>
              <a:t>James 5:13 (NKJV)</a:t>
            </a:r>
            <a:r>
              <a:rPr lang="en-US" altLang="en-US" dirty="0">
                <a:effectLst>
                  <a:outerShdw blurRad="38100" dist="38100" dir="2700000" algn="tl">
                    <a:srgbClr val="000000">
                      <a:alpha val="43137"/>
                    </a:srgbClr>
                  </a:outerShdw>
                </a:effectLst>
              </a:rPr>
              <a:t>  - Is anyone among you suffering? Let him pray. Is anyone cheerful? Let him </a:t>
            </a:r>
            <a:r>
              <a:rPr lang="en-US" altLang="en-US" u="sng" dirty="0">
                <a:effectLst>
                  <a:outerShdw blurRad="38100" dist="38100" dir="2700000" algn="tl">
                    <a:srgbClr val="000000">
                      <a:alpha val="43137"/>
                    </a:srgbClr>
                  </a:outerShdw>
                </a:effectLst>
              </a:rPr>
              <a:t>sing psalms</a:t>
            </a:r>
            <a:r>
              <a:rPr lang="en-US" altLang="en-US" dirty="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15675597"/>
      </p:ext>
    </p:extLst>
  </p:cSld>
  <p:clrMapOvr>
    <a:masterClrMapping/>
  </p:clrMapOvr>
  <p:transition>
    <p:pull dir="rd"/>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3890" name="Rectangle 2"/>
          <p:cNvSpPr>
            <a:spLocks noGrp="1" noChangeArrowheads="1"/>
          </p:cNvSpPr>
          <p:nvPr>
            <p:ph type="title"/>
          </p:nvPr>
        </p:nvSpPr>
        <p:spPr/>
        <p:txBody>
          <a:bodyPr/>
          <a:lstStyle/>
          <a:p>
            <a:pPr algn="ctr"/>
            <a:r>
              <a:rPr lang="en-US" altLang="en-US" sz="3600" b="1" i="1" dirty="0">
                <a:effectLst>
                  <a:outerShdw blurRad="38100" dist="38100" dir="2700000" algn="tl">
                    <a:srgbClr val="000000">
                      <a:alpha val="43137"/>
                    </a:srgbClr>
                  </a:outerShdw>
                </a:effectLst>
              </a:rPr>
              <a:t>What does the Cross of Christ teach us about worship?</a:t>
            </a:r>
          </a:p>
        </p:txBody>
      </p:sp>
      <p:sp>
        <p:nvSpPr>
          <p:cNvPr id="933891" name="Rectangle 3"/>
          <p:cNvSpPr>
            <a:spLocks noGrp="1" noChangeArrowheads="1"/>
          </p:cNvSpPr>
          <p:nvPr>
            <p:ph type="body" idx="1"/>
          </p:nvPr>
        </p:nvSpPr>
        <p:spPr/>
        <p:txBody>
          <a:bodyPr/>
          <a:lstStyle/>
          <a:p>
            <a:pPr>
              <a:buClr>
                <a:schemeClr val="tx2"/>
              </a:buClr>
            </a:pPr>
            <a:r>
              <a:rPr lang="en-US" altLang="en-US" dirty="0">
                <a:effectLst>
                  <a:outerShdw blurRad="38100" dist="38100" dir="2700000" algn="tl">
                    <a:srgbClr val="000000">
                      <a:alpha val="43137"/>
                    </a:srgbClr>
                  </a:outerShdw>
                </a:effectLst>
              </a:rPr>
              <a:t>These questions are made much simpler when seen in the shadow of the cross.</a:t>
            </a:r>
          </a:p>
        </p:txBody>
      </p:sp>
    </p:spTree>
    <p:extLst>
      <p:ext uri="{BB962C8B-B14F-4D97-AF65-F5344CB8AC3E}">
        <p14:creationId xmlns:p14="http://schemas.microsoft.com/office/powerpoint/2010/main" val="3191055353"/>
      </p:ext>
    </p:extLst>
  </p:cSld>
  <p:clrMapOvr>
    <a:masterClrMapping/>
  </p:clrMapOvr>
  <p:transition>
    <p:pull dir="rd"/>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power and place of examples in the delivered words of the apostles</a:t>
            </a:r>
          </a:p>
        </p:txBody>
      </p:sp>
      <p:sp>
        <p:nvSpPr>
          <p:cNvPr id="440323"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Consider </a:t>
            </a:r>
            <a:r>
              <a:rPr lang="en-US" altLang="en-US" i="1" u="sng" dirty="0">
                <a:effectLst>
                  <a:outerShdw blurRad="38100" dist="38100" dir="2700000" algn="tl">
                    <a:srgbClr val="000000"/>
                  </a:outerShdw>
                </a:effectLst>
              </a:rPr>
              <a:t>the delivered example</a:t>
            </a:r>
            <a:r>
              <a:rPr lang="en-US" altLang="en-US" dirty="0">
                <a:effectLst>
                  <a:outerShdw blurRad="38100" dist="38100" dir="2700000" algn="tl">
                    <a:srgbClr val="000000"/>
                  </a:outerShdw>
                </a:effectLst>
              </a:rPr>
              <a:t> of the Lord’s Supper. </a:t>
            </a:r>
            <a:r>
              <a:rPr lang="en-US" altLang="en-US" b="1" dirty="0">
                <a:effectLst>
                  <a:outerShdw blurRad="38100" dist="38100" dir="2700000" algn="tl">
                    <a:srgbClr val="000000"/>
                  </a:outerShdw>
                </a:effectLst>
              </a:rPr>
              <a:t>(1 Cor 11:23-25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5086060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power and place of examples in the delivered words of the apostles</a:t>
            </a:r>
          </a:p>
        </p:txBody>
      </p:sp>
      <p:sp>
        <p:nvSpPr>
          <p:cNvPr id="440323"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11:23-25</a:t>
            </a:r>
            <a:r>
              <a:rPr lang="en-US" altLang="en-US" dirty="0">
                <a:effectLst>
                  <a:outerShdw blurRad="38100" dist="38100" dir="2700000" algn="tl">
                    <a:srgbClr val="000000"/>
                  </a:outerShdw>
                </a:effectLst>
              </a:rPr>
              <a:t> - For </a:t>
            </a:r>
            <a:r>
              <a:rPr lang="en-US" altLang="en-US" i="1" u="sng" dirty="0">
                <a:effectLst>
                  <a:outerShdw blurRad="38100" dist="38100" dir="2700000" algn="tl">
                    <a:srgbClr val="000000"/>
                  </a:outerShdw>
                </a:effectLst>
              </a:rPr>
              <a:t>I received</a:t>
            </a:r>
            <a:r>
              <a:rPr lang="en-US" altLang="en-US" dirty="0">
                <a:effectLst>
                  <a:outerShdw blurRad="38100" dist="38100" dir="2700000" algn="tl">
                    <a:srgbClr val="000000"/>
                  </a:outerShdw>
                </a:effectLst>
              </a:rPr>
              <a:t> from the Lord that which </a:t>
            </a:r>
            <a:r>
              <a:rPr lang="en-US" altLang="en-US" i="1" u="sng" dirty="0">
                <a:effectLst>
                  <a:outerShdw blurRad="38100" dist="38100" dir="2700000" algn="tl">
                    <a:srgbClr val="000000"/>
                  </a:outerShdw>
                </a:effectLst>
              </a:rPr>
              <a:t>I also delivered</a:t>
            </a:r>
            <a:r>
              <a:rPr lang="en-US" altLang="en-US" dirty="0">
                <a:effectLst>
                  <a:outerShdw blurRad="38100" dist="38100" dir="2700000" algn="tl">
                    <a:srgbClr val="000000"/>
                  </a:outerShdw>
                </a:effectLst>
              </a:rPr>
              <a:t> to you: that the Lord Jesus </a:t>
            </a:r>
            <a:r>
              <a:rPr lang="en-US" altLang="en-US" i="1" u="sng" dirty="0">
                <a:effectLst>
                  <a:outerShdw blurRad="38100" dist="38100" dir="2700000" algn="tl">
                    <a:srgbClr val="000000"/>
                  </a:outerShdw>
                </a:effectLst>
              </a:rPr>
              <a:t>on the same night</a:t>
            </a:r>
            <a:r>
              <a:rPr lang="en-US" altLang="en-US" dirty="0">
                <a:effectLst>
                  <a:outerShdw blurRad="38100" dist="38100" dir="2700000" algn="tl">
                    <a:srgbClr val="000000"/>
                  </a:outerShdw>
                </a:effectLst>
              </a:rPr>
              <a:t> in which He was betrayed took bread;  24 and when He had given thanks, He broke it and said, "Take, eat; this is My body which is broken for you; do this in remembrance of 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1277227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power and place of examples in the delivered words of the apostles</a:t>
            </a:r>
          </a:p>
        </p:txBody>
      </p:sp>
      <p:sp>
        <p:nvSpPr>
          <p:cNvPr id="440323"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25 </a:t>
            </a:r>
            <a:r>
              <a:rPr lang="en-US" altLang="en-US" dirty="0">
                <a:effectLst>
                  <a:outerShdw blurRad="38100" dist="38100" dir="2700000" algn="tl">
                    <a:srgbClr val="000000"/>
                  </a:outerShdw>
                </a:effectLst>
              </a:rPr>
              <a:t>In </a:t>
            </a:r>
            <a:r>
              <a:rPr lang="en-US" altLang="en-US" i="1" u="sng" dirty="0">
                <a:effectLst>
                  <a:outerShdw blurRad="38100" dist="38100" dir="2700000" algn="tl">
                    <a:srgbClr val="000000"/>
                  </a:outerShdw>
                </a:effectLst>
              </a:rPr>
              <a:t>the same manner</a:t>
            </a:r>
            <a:r>
              <a:rPr lang="en-US" altLang="en-US" dirty="0">
                <a:effectLst>
                  <a:outerShdw blurRad="38100" dist="38100" dir="2700000" algn="tl">
                    <a:srgbClr val="000000"/>
                  </a:outerShdw>
                </a:effectLst>
              </a:rPr>
              <a:t> He also took the cup after supper, saying, "This cup is the new covenant in My blood. This do, as often as you drink it, in remembrance of 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870675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power and place of examples in the delivered words of the apostles</a:t>
            </a:r>
          </a:p>
        </p:txBody>
      </p:sp>
      <p:sp>
        <p:nvSpPr>
          <p:cNvPr id="440323"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are to use reason! What things are not imitated? What must be done?</a:t>
            </a:r>
          </a:p>
          <a:p>
            <a:r>
              <a:rPr lang="en-US" altLang="en-US" dirty="0" smtClean="0">
                <a:effectLst>
                  <a:outerShdw blurRad="38100" dist="38100" dir="2700000" algn="tl">
                    <a:srgbClr val="000000"/>
                  </a:outerShdw>
                </a:effectLst>
              </a:rPr>
              <a:t>They </a:t>
            </a:r>
            <a:r>
              <a:rPr lang="en-US" altLang="en-US" dirty="0">
                <a:effectLst>
                  <a:outerShdw blurRad="38100" dist="38100" dir="2700000" algn="tl">
                    <a:srgbClr val="000000"/>
                  </a:outerShdw>
                </a:effectLst>
              </a:rPr>
              <a:t>failed to make proper application and were severely rebuked. There is </a:t>
            </a:r>
            <a:r>
              <a:rPr lang="en-US" altLang="en-US" i="1" u="sng" dirty="0">
                <a:effectLst>
                  <a:outerShdw blurRad="38100" dist="38100" dir="2700000" algn="tl">
                    <a:srgbClr val="000000"/>
                  </a:outerShdw>
                </a:effectLst>
              </a:rPr>
              <a:t>a </a:t>
            </a:r>
            <a:r>
              <a:rPr lang="en-US" altLang="en-US" i="1" u="sng" dirty="0" smtClean="0">
                <a:effectLst>
                  <a:outerShdw blurRad="38100" dist="38100" dir="2700000" algn="tl">
                    <a:srgbClr val="000000"/>
                  </a:outerShdw>
                </a:effectLst>
              </a:rPr>
              <a:t>right </a:t>
            </a:r>
            <a:r>
              <a:rPr lang="en-US" altLang="en-US" i="1" u="sng" dirty="0">
                <a:effectLst>
                  <a:outerShdw blurRad="38100" dist="38100" dir="2700000" algn="tl">
                    <a:srgbClr val="000000"/>
                  </a:outerShdw>
                </a:effectLst>
              </a:rPr>
              <a:t>way</a:t>
            </a:r>
            <a:r>
              <a:rPr lang="en-US" altLang="en-US" dirty="0">
                <a:effectLst>
                  <a:outerShdw blurRad="38100" dist="38100" dir="2700000" algn="tl">
                    <a:srgbClr val="000000"/>
                  </a:outerShdw>
                </a:effectLst>
              </a:rPr>
              <a:t> and there </a:t>
            </a:r>
            <a:r>
              <a:rPr lang="en-US" altLang="en-US" i="1" u="sng" dirty="0">
                <a:effectLst>
                  <a:outerShdw blurRad="38100" dist="38100" dir="2700000" algn="tl">
                    <a:srgbClr val="000000"/>
                  </a:outerShdw>
                </a:effectLst>
              </a:rPr>
              <a:t>is a wrong way to handle an example</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(1 Cor 11:17, 20-21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5363760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40323">
                                            <p:txEl>
                                              <p:pRg st="1" end="1"/>
                                            </p:txEl>
                                          </p:spTgt>
                                        </p:tgtEl>
                                        <p:attrNameLst>
                                          <p:attrName>style.visibility</p:attrName>
                                        </p:attrNameLst>
                                      </p:cBhvr>
                                      <p:to>
                                        <p:strVal val="visible"/>
                                      </p:to>
                                    </p:set>
                                    <p:animEffect transition="in" filter="fade">
                                      <p:cBhvr>
                                        <p:cTn id="14" dur="1000"/>
                                        <p:tgtEl>
                                          <p:spTgt spid="440323">
                                            <p:txEl>
                                              <p:pRg st="1" end="1"/>
                                            </p:txEl>
                                          </p:spTgt>
                                        </p:tgtEl>
                                      </p:cBhvr>
                                    </p:animEffect>
                                    <p:anim calcmode="lin" valueType="num">
                                      <p:cBhvr>
                                        <p:cTn id="15" dur="1000" fill="hold"/>
                                        <p:tgtEl>
                                          <p:spTgt spid="4403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2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power and place of examples in the delivered words of the apostles</a:t>
            </a:r>
          </a:p>
        </p:txBody>
      </p:sp>
      <p:sp>
        <p:nvSpPr>
          <p:cNvPr id="440323"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11:17</a:t>
            </a:r>
            <a:r>
              <a:rPr lang="en-US" altLang="en-US" dirty="0">
                <a:effectLst>
                  <a:outerShdw blurRad="38100" dist="38100" dir="2700000" algn="tl">
                    <a:srgbClr val="000000"/>
                  </a:outerShdw>
                </a:effectLst>
              </a:rPr>
              <a:t>  - Now in giving these instructions </a:t>
            </a:r>
            <a:r>
              <a:rPr lang="en-US" altLang="en-US" u="sng" dirty="0">
                <a:effectLst>
                  <a:outerShdw blurRad="38100" dist="38100" dir="2700000" algn="tl">
                    <a:srgbClr val="000000"/>
                  </a:outerShdw>
                </a:effectLst>
              </a:rPr>
              <a:t>I do not praise you</a:t>
            </a:r>
            <a:r>
              <a:rPr lang="en-US" altLang="en-US" dirty="0">
                <a:effectLst>
                  <a:outerShdw blurRad="38100" dist="38100" dir="2700000" algn="tl">
                    <a:srgbClr val="000000"/>
                  </a:outerShdw>
                </a:effectLst>
              </a:rPr>
              <a:t>, since you come together </a:t>
            </a:r>
            <a:r>
              <a:rPr lang="en-US" altLang="en-US" u="sng" dirty="0">
                <a:effectLst>
                  <a:outerShdw blurRad="38100" dist="38100" dir="2700000" algn="tl">
                    <a:srgbClr val="000000"/>
                  </a:outerShdw>
                </a:effectLst>
              </a:rPr>
              <a:t>not for the better but for the worse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5319599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5647</TotalTime>
  <Words>5281</Words>
  <Application>Microsoft Office PowerPoint</Application>
  <PresentationFormat>On-screen Show (4:3)</PresentationFormat>
  <Paragraphs>265</Paragraphs>
  <Slides>105</Slides>
  <Notes>32</Notes>
  <HiddenSlides>0</HiddenSlides>
  <MMClips>0</MMClips>
  <ScaleCrop>false</ScaleCrop>
  <HeadingPairs>
    <vt:vector size="4" baseType="variant">
      <vt:variant>
        <vt:lpstr>Theme</vt:lpstr>
      </vt:variant>
      <vt:variant>
        <vt:i4>1</vt:i4>
      </vt:variant>
      <vt:variant>
        <vt:lpstr>Slide Titles</vt:lpstr>
      </vt:variant>
      <vt:variant>
        <vt:i4>105</vt:i4>
      </vt:variant>
    </vt:vector>
  </HeadingPairs>
  <TitlesOfParts>
    <vt:vector size="106" baseType="lpstr">
      <vt:lpstr>Default Design</vt:lpstr>
      <vt:lpstr>  Rebuilding the Foundation of the Apostles and Prophets</vt:lpstr>
      <vt:lpstr>We cannot discard God’s foundations and have fellowship with Him</vt:lpstr>
      <vt:lpstr>We cannot discard God’s foundations and have fellowship with Him</vt:lpstr>
      <vt:lpstr>We cannot discard God’s foundations and have fellowship with Him</vt:lpstr>
      <vt:lpstr>We cannot discard God’s foundations and have fellowship with Him</vt:lpstr>
      <vt:lpstr>We cannot discard God’s foundations and have fellowship with Him</vt:lpstr>
      <vt:lpstr>We cannot discard God’s foundations and have fellowship with Him</vt:lpstr>
      <vt:lpstr>We cannot discard God’s foundations and have fellowship with Him</vt:lpstr>
      <vt:lpstr>We cannot discard God’s foundations and have fellowship with Him</vt:lpstr>
      <vt:lpstr>We cannot discard God’s foundations and have fellowship with Him</vt:lpstr>
      <vt:lpstr>We cannot discard God’s foundations and have fellowship with Him</vt:lpstr>
      <vt:lpstr>We cannot discard God’s foundations and have fellowship with Him</vt:lpstr>
      <vt:lpstr>We cannot discard God’s foundations and have fellowship with Him</vt:lpstr>
      <vt:lpstr>We cannot discard God’s foundations and have fellowship with Him</vt:lpstr>
      <vt:lpstr>God’s eternal plan involves delivered words</vt:lpstr>
      <vt:lpstr>God’s eternal plan involves delivered words</vt:lpstr>
      <vt:lpstr>God’s eternal plan involves delivered words</vt:lpstr>
      <vt:lpstr>God’s eternal plan involves delivered words</vt:lpstr>
      <vt:lpstr>God’s eternal plan involves delivered words</vt:lpstr>
      <vt:lpstr>God’s eternal plan involves delivered words</vt:lpstr>
      <vt:lpstr>God’s eternal plan involves delivered words</vt:lpstr>
      <vt:lpstr>God’s eternal plan involves delivered words</vt:lpstr>
      <vt:lpstr>God’s eternal plan involves delivered words</vt:lpstr>
      <vt:lpstr>God’s eternal plan involves delivered words</vt:lpstr>
      <vt:lpstr>God’s eternal plan involves delivered words</vt:lpstr>
      <vt:lpstr>God’s eternal plan involves delivered words</vt:lpstr>
      <vt:lpstr>God’s eternal plan involves delivered words</vt:lpstr>
      <vt:lpstr>God’s eternal plan involves delivered words</vt:lpstr>
      <vt:lpstr>God’s eternal plan involves delivered words</vt:lpstr>
      <vt:lpstr>God’s eternal plan involves delivered words</vt:lpstr>
      <vt:lpstr>God’s eternal plan involves delivered words</vt:lpstr>
      <vt:lpstr>God’s eternal plan involves delivered words</vt:lpstr>
      <vt:lpstr>How did Jesus prepare and present His apostles to His followers? </vt:lpstr>
      <vt:lpstr>How did Jesus prepare and present His apostles to His followers? </vt:lpstr>
      <vt:lpstr>How did Jesus prepare and present His apostles to His followers? </vt:lpstr>
      <vt:lpstr>How did Jesus prepare and present His apostles to His followers? </vt:lpstr>
      <vt:lpstr>How did Jesus prepare and present His apostles to His followers? </vt:lpstr>
      <vt:lpstr>How did Jesus prepare and present His apostles to His followers? </vt:lpstr>
      <vt:lpstr>How did Jesus prepare and present His apostles to His followers? </vt:lpstr>
      <vt:lpstr>How did Jesus prepare and present His apostles to His followers? </vt:lpstr>
      <vt:lpstr>How did Jesus prepare and present His apostles to His followers? </vt:lpstr>
      <vt:lpstr>How did Jesus prepare and present His apostles to His followers? </vt:lpstr>
      <vt:lpstr>How did Jesus prepare and present His apostles to His followers? </vt:lpstr>
      <vt:lpstr>How did Jesus prepare and present His apostles to His followers? </vt:lpstr>
      <vt:lpstr>How did Jesus prepare and present His apostles to His followers? </vt:lpstr>
      <vt:lpstr>How did Jesus prepare and present His apostles to His followers? </vt:lpstr>
      <vt:lpstr>How did Jesus prepare and present His apostles to His followers? </vt:lpstr>
      <vt:lpstr>How did Jesus prepare and present His apostles to His followers? </vt:lpstr>
      <vt:lpstr>How did Jesus prepare and present His apostles to His followers? </vt:lpstr>
      <vt:lpstr>How did Jesus prepare and present His apostles to His followers? </vt:lpstr>
      <vt:lpstr>How did Jesus prepare and present His apostles to His followers? </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How was the early church taught to handle the words delivered by the apostles?</vt:lpstr>
      <vt:lpstr>What does the Cross of Christ teach us about worship?</vt:lpstr>
      <vt:lpstr>What does the Cross of Christ teach us about worship?</vt:lpstr>
      <vt:lpstr>What does the Cross of Christ teach us about worship?</vt:lpstr>
      <vt:lpstr>What does the Cross of Christ teach us about worship?</vt:lpstr>
      <vt:lpstr>What does the Cross of Christ teach us about worship?</vt:lpstr>
      <vt:lpstr>What does the Cross of Christ teach us about worship?</vt:lpstr>
      <vt:lpstr>What does the Cross of Christ teach us about worship?</vt:lpstr>
      <vt:lpstr>What does the Cross of Christ teach us about worship?</vt:lpstr>
      <vt:lpstr>What does the Cross of Christ teach us about worship?</vt:lpstr>
      <vt:lpstr>What does the Cross of Christ teach us about worship?</vt:lpstr>
      <vt:lpstr>What does the Cross of Christ teach us about worship?</vt:lpstr>
      <vt:lpstr>What does the Cross of Christ teach us about worship?</vt:lpstr>
      <vt:lpstr>What does the Cross of Christ teach us about worship?</vt:lpstr>
      <vt:lpstr>What does the Cross of Christ teach us about worship?</vt:lpstr>
      <vt:lpstr>What does the Cross of Christ teach us about worship?</vt:lpstr>
      <vt:lpstr>The power and place of examples in the delivered words of the apostles</vt:lpstr>
      <vt:lpstr>The power and place of examples in the delivered words of the apostles</vt:lpstr>
      <vt:lpstr>The power and place of examples in the delivered words of the apostles</vt:lpstr>
      <vt:lpstr>The power and place of examples in the delivered words of the apostles</vt:lpstr>
      <vt:lpstr>The power and place of examples in the delivered words of the apostles</vt:lpstr>
      <vt:lpstr>The power and place of examples in the delivered words of the apostles</vt:lpstr>
      <vt:lpstr>The power and place of examples in the delivered words of the apostles</vt:lpstr>
      <vt:lpstr>The power and place of examples in the delivered words of the apostles</vt:lpstr>
      <vt:lpstr>The power and place of examples in the delivered words of the apostles</vt:lpstr>
      <vt:lpstr>The power and place of examples in the delivered words of the apostles</vt:lpstr>
      <vt:lpstr>The power and place of examples in the delivered words of the apostles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DON BUNTING</dc:creator>
  <cp:lastModifiedBy>Larry Rouse</cp:lastModifiedBy>
  <cp:revision>130</cp:revision>
  <dcterms:created xsi:type="dcterms:W3CDTF">2011-01-22T21:17:58Z</dcterms:created>
  <dcterms:modified xsi:type="dcterms:W3CDTF">2018-05-26T14:22:23Z</dcterms:modified>
</cp:coreProperties>
</file>