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sldIdLst>
    <p:sldId id="256" r:id="rId2"/>
    <p:sldId id="1181" r:id="rId3"/>
    <p:sldId id="1302" r:id="rId4"/>
    <p:sldId id="1303" r:id="rId5"/>
    <p:sldId id="1304" r:id="rId6"/>
    <p:sldId id="1305" r:id="rId7"/>
    <p:sldId id="1306" r:id="rId8"/>
    <p:sldId id="1307" r:id="rId9"/>
    <p:sldId id="1308" r:id="rId10"/>
    <p:sldId id="1309" r:id="rId11"/>
    <p:sldId id="1310" r:id="rId12"/>
    <p:sldId id="1311" r:id="rId13"/>
    <p:sldId id="1190" r:id="rId14"/>
    <p:sldId id="1294" r:id="rId15"/>
    <p:sldId id="1295" r:id="rId16"/>
    <p:sldId id="1296" r:id="rId17"/>
    <p:sldId id="1297" r:id="rId18"/>
    <p:sldId id="1298" r:id="rId19"/>
    <p:sldId id="1299" r:id="rId20"/>
    <p:sldId id="1300" r:id="rId21"/>
    <p:sldId id="1301" r:id="rId22"/>
    <p:sldId id="1204" r:id="rId23"/>
    <p:sldId id="1259" r:id="rId24"/>
    <p:sldId id="1260" r:id="rId25"/>
    <p:sldId id="1261" r:id="rId26"/>
    <p:sldId id="1262" r:id="rId27"/>
    <p:sldId id="1263" r:id="rId28"/>
    <p:sldId id="1264" r:id="rId29"/>
    <p:sldId id="1265" r:id="rId30"/>
    <p:sldId id="1266" r:id="rId31"/>
    <p:sldId id="1267" r:id="rId32"/>
    <p:sldId id="1268" r:id="rId33"/>
    <p:sldId id="1269" r:id="rId34"/>
    <p:sldId id="1270" r:id="rId35"/>
    <p:sldId id="1271" r:id="rId36"/>
    <p:sldId id="1272" r:id="rId37"/>
    <p:sldId id="1273" r:id="rId38"/>
    <p:sldId id="1274" r:id="rId39"/>
    <p:sldId id="1275" r:id="rId40"/>
    <p:sldId id="1276" r:id="rId41"/>
    <p:sldId id="1277" r:id="rId42"/>
    <p:sldId id="1278" r:id="rId43"/>
    <p:sldId id="1279" r:id="rId44"/>
    <p:sldId id="1280" r:id="rId45"/>
    <p:sldId id="1281" r:id="rId46"/>
    <p:sldId id="1282" r:id="rId47"/>
    <p:sldId id="1283" r:id="rId48"/>
    <p:sldId id="1284" r:id="rId49"/>
    <p:sldId id="1285" r:id="rId50"/>
    <p:sldId id="1286" r:id="rId51"/>
    <p:sldId id="1287" r:id="rId52"/>
    <p:sldId id="1288" r:id="rId53"/>
    <p:sldId id="1289" r:id="rId54"/>
    <p:sldId id="1290" r:id="rId55"/>
    <p:sldId id="1291" r:id="rId56"/>
    <p:sldId id="1292" r:id="rId57"/>
    <p:sldId id="1293" r:id="rId58"/>
    <p:sldId id="1244" r:id="rId59"/>
    <p:sldId id="1245" r:id="rId60"/>
    <p:sldId id="1246" r:id="rId61"/>
    <p:sldId id="1247" r:id="rId62"/>
    <p:sldId id="1248" r:id="rId63"/>
    <p:sldId id="1249" r:id="rId64"/>
    <p:sldId id="1250" r:id="rId65"/>
    <p:sldId id="1251" r:id="rId66"/>
    <p:sldId id="1252" r:id="rId67"/>
    <p:sldId id="1253" r:id="rId68"/>
    <p:sldId id="1254" r:id="rId69"/>
    <p:sldId id="1255" r:id="rId70"/>
    <p:sldId id="1256" r:id="rId71"/>
    <p:sldId id="1257" r:id="rId72"/>
    <p:sldId id="1258" r:id="rId7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A50021"/>
    <a:srgbClr val="000066"/>
    <a:srgbClr val="660066"/>
    <a:srgbClr val="43193F"/>
    <a:srgbClr val="5B0A01"/>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28" autoAdjust="0"/>
  </p:normalViewPr>
  <p:slideViewPr>
    <p:cSldViewPr>
      <p:cViewPr varScale="1">
        <p:scale>
          <a:sx n="87" d="100"/>
          <a:sy n="87" d="100"/>
        </p:scale>
        <p:origin x="-1464" y="-78"/>
      </p:cViewPr>
      <p:guideLst>
        <p:guide orient="horz" pos="2160"/>
        <p:guide pos="2880"/>
      </p:guideLst>
    </p:cSldViewPr>
  </p:slideViewPr>
  <p:outlineViewPr>
    <p:cViewPr>
      <p:scale>
        <a:sx n="33" d="100"/>
        <a:sy n="33" d="100"/>
      </p:scale>
      <p:origin x="0" y="802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b="1" i="1" dirty="0" smtClean="0">
                <a:effectLst>
                  <a:outerShdw blurRad="38100" dist="38100" dir="2700000" algn="tl">
                    <a:srgbClr val="000000"/>
                  </a:outerShdw>
                </a:effectLst>
              </a:rPr>
              <a:t>Why I Left the World</a:t>
            </a:r>
            <a:endParaRPr lang="en-US" altLang="en-US" sz="3600" b="1" i="1" u="sng"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There are some things common to all Christians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3:3-5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Jesus answered and said to him, "Most assuredly, I say to you, </a:t>
            </a:r>
            <a:r>
              <a:rPr lang="en-US" altLang="en-US" u="sng" dirty="0">
                <a:effectLst>
                  <a:outerShdw blurRad="38100" dist="38100" dir="2700000" algn="tl">
                    <a:srgbClr val="000000"/>
                  </a:outerShdw>
                </a:effectLst>
              </a:rPr>
              <a:t>unless one is born again</a:t>
            </a:r>
            <a:r>
              <a:rPr lang="en-US" altLang="en-US" dirty="0">
                <a:effectLst>
                  <a:outerShdw blurRad="38100" dist="38100" dir="2700000" algn="tl">
                    <a:srgbClr val="000000"/>
                  </a:outerShdw>
                </a:effectLst>
              </a:rPr>
              <a:t>, he cannot see the kingdom of </a:t>
            </a:r>
            <a:r>
              <a:rPr lang="en-US" altLang="en-US" dirty="0" smtClean="0">
                <a:effectLst>
                  <a:outerShdw blurRad="38100" dist="38100" dir="2700000" algn="tl">
                    <a:srgbClr val="000000"/>
                  </a:outerShdw>
                </a:effectLst>
              </a:rPr>
              <a:t>God….5 </a:t>
            </a:r>
            <a:r>
              <a:rPr lang="en-US" altLang="en-US" dirty="0">
                <a:effectLst>
                  <a:outerShdw blurRad="38100" dist="38100" dir="2700000" algn="tl">
                    <a:srgbClr val="000000"/>
                  </a:outerShdw>
                </a:effectLst>
              </a:rPr>
              <a:t>Jesus answered, "Most assuredly, I say to you, unless one is </a:t>
            </a:r>
            <a:r>
              <a:rPr lang="en-US" altLang="en-US" u="sng" dirty="0">
                <a:effectLst>
                  <a:outerShdw blurRad="38100" dist="38100" dir="2700000" algn="tl">
                    <a:srgbClr val="000000"/>
                  </a:outerShdw>
                </a:effectLst>
              </a:rPr>
              <a:t>born of water and the Sp</a:t>
            </a:r>
            <a:r>
              <a:rPr lang="en-US" altLang="en-US" dirty="0">
                <a:effectLst>
                  <a:outerShdw blurRad="38100" dist="38100" dir="2700000" algn="tl">
                    <a:srgbClr val="000000"/>
                  </a:outerShdw>
                </a:effectLst>
              </a:rPr>
              <a:t>irit, he cannot enter the kingdom of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45683607"/>
      </p:ext>
    </p:extLst>
  </p:cSld>
  <p:clrMapOvr>
    <a:masterClrMapping/>
  </p:clrMapOvr>
  <p:transition>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There are some things common to all Christians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6:3-4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Or do you not know that as many of us as were </a:t>
            </a:r>
            <a:r>
              <a:rPr lang="en-US" altLang="en-US" u="sng" dirty="0">
                <a:effectLst>
                  <a:outerShdw blurRad="38100" dist="38100" dir="2700000" algn="tl">
                    <a:srgbClr val="000000"/>
                  </a:outerShdw>
                </a:effectLst>
              </a:rPr>
              <a:t>baptized into Christ Jesus</a:t>
            </a:r>
            <a:r>
              <a:rPr lang="en-US" altLang="en-US" dirty="0">
                <a:effectLst>
                  <a:outerShdw blurRad="38100" dist="38100" dir="2700000" algn="tl">
                    <a:srgbClr val="000000"/>
                  </a:outerShdw>
                </a:effectLst>
              </a:rPr>
              <a:t> were baptized into His death?  4 Therefore we were buried with Him through baptism into death, that just as Christ was raised from the dead by the glory of the Father, even so </a:t>
            </a:r>
            <a:r>
              <a:rPr lang="en-US" altLang="en-US" u="sng" dirty="0">
                <a:effectLst>
                  <a:outerShdw blurRad="38100" dist="38100" dir="2700000" algn="tl">
                    <a:srgbClr val="000000"/>
                  </a:outerShdw>
                </a:effectLst>
              </a:rPr>
              <a:t>we also should walk in newness of life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70423638"/>
      </p:ext>
    </p:extLst>
  </p:cSld>
  <p:clrMapOvr>
    <a:masterClrMapping/>
  </p:clrMapOvr>
  <p:transition>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There are some things common to all Christians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new birth by necessity involves </a:t>
            </a:r>
            <a:r>
              <a:rPr lang="en-US" altLang="en-US" i="1" u="sng" dirty="0">
                <a:effectLst>
                  <a:outerShdw blurRad="38100" dist="38100" dir="2700000" algn="tl">
                    <a:srgbClr val="000000"/>
                  </a:outerShdw>
                </a:effectLst>
              </a:rPr>
              <a:t>a radical change of thinking</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Sadly </a:t>
            </a:r>
            <a:r>
              <a:rPr lang="en-US" altLang="en-US" dirty="0">
                <a:effectLst>
                  <a:outerShdw blurRad="38100" dist="38100" dir="2700000" algn="tl">
                    <a:srgbClr val="000000"/>
                  </a:outerShdw>
                </a:effectLst>
              </a:rPr>
              <a:t>some are “in the church” but in reality </a:t>
            </a:r>
            <a:r>
              <a:rPr lang="en-US" altLang="en-US" i="1" u="sng" dirty="0">
                <a:effectLst>
                  <a:outerShdw blurRad="38100" dist="38100" dir="2700000" algn="tl">
                    <a:srgbClr val="000000"/>
                  </a:outerShdw>
                </a:effectLst>
              </a:rPr>
              <a:t>are still in the world</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Let </a:t>
            </a:r>
            <a:r>
              <a:rPr lang="en-US" altLang="en-US" dirty="0">
                <a:effectLst>
                  <a:outerShdw blurRad="38100" dist="38100" dir="2700000" algn="tl">
                    <a:srgbClr val="000000"/>
                  </a:outerShdw>
                </a:effectLst>
              </a:rPr>
              <a:t>us look back on that painful time when Christ was not in our lives.</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42610109"/>
      </p:ext>
    </p:extLst>
  </p:cSld>
  <p:clrMapOvr>
    <a:masterClrMapping/>
  </p:clrMapOvr>
  <p:transition>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is the “Worldliness”?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Worldliness </a:t>
            </a:r>
            <a:r>
              <a:rPr lang="en-US" altLang="en-US" i="1" u="sng" dirty="0">
                <a:effectLst>
                  <a:outerShdw blurRad="38100" dist="38100" dir="2700000" algn="tl">
                    <a:srgbClr val="000000"/>
                  </a:outerShdw>
                </a:effectLst>
              </a:rPr>
              <a:t>is a philosophy of life</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Jn 2:15-17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4527714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is the “Worldliness”?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John 2:15-17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Do not love the world or the things in the world. If anyone loves the world, the love of the Father is not in him.  16 For all that is in the world -- </a:t>
            </a:r>
            <a:r>
              <a:rPr lang="en-US" altLang="en-US" u="sng" dirty="0">
                <a:effectLst>
                  <a:outerShdw blurRad="38100" dist="38100" dir="2700000" algn="tl">
                    <a:srgbClr val="000000"/>
                  </a:outerShdw>
                </a:effectLst>
              </a:rPr>
              <a:t>the lust of the flesh</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the lust of the eyes</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the pride of life</a:t>
            </a:r>
            <a:r>
              <a:rPr lang="en-US" altLang="en-US" dirty="0">
                <a:effectLst>
                  <a:outerShdw blurRad="38100" dist="38100" dir="2700000" algn="tl">
                    <a:srgbClr val="000000"/>
                  </a:outerShdw>
                </a:effectLst>
              </a:rPr>
              <a:t> -- is not of the Father but is of the world.  17 And the world is passing away, and the lust of it; but he who does the will of God abides forever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331231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is the “Worldliness”?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The </a:t>
            </a:r>
            <a:r>
              <a:rPr lang="en-US" altLang="en-US" b="1" u="sng" dirty="0">
                <a:effectLst>
                  <a:outerShdw blurRad="38100" dist="38100" dir="2700000" algn="tl">
                    <a:srgbClr val="000000"/>
                  </a:outerShdw>
                </a:effectLst>
              </a:rPr>
              <a:t>lust of the flesh</a:t>
            </a:r>
            <a:r>
              <a:rPr lang="en-US" altLang="en-US" dirty="0">
                <a:effectLst>
                  <a:outerShdw blurRad="38100" dist="38100" dir="2700000" algn="tl">
                    <a:srgbClr val="000000"/>
                  </a:outerShdw>
                </a:effectLst>
              </a:rPr>
              <a:t> – We have God given desires and emotional needs. Do </a:t>
            </a:r>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control them or do they control us?</a:t>
            </a:r>
          </a:p>
          <a:p>
            <a:r>
              <a:rPr lang="en-US" altLang="en-US" b="1" u="sng" dirty="0" smtClean="0">
                <a:effectLst>
                  <a:outerShdw blurRad="38100" dist="38100" dir="2700000" algn="tl">
                    <a:srgbClr val="000000"/>
                  </a:outerShdw>
                </a:effectLst>
              </a:rPr>
              <a:t>The </a:t>
            </a:r>
            <a:r>
              <a:rPr lang="en-US" altLang="en-US" b="1" u="sng" dirty="0">
                <a:effectLst>
                  <a:outerShdw blurRad="38100" dist="38100" dir="2700000" algn="tl">
                    <a:srgbClr val="000000"/>
                  </a:outerShdw>
                </a:effectLst>
              </a:rPr>
              <a:t>lust of the eyes</a:t>
            </a:r>
            <a:r>
              <a:rPr lang="en-US" altLang="en-US" dirty="0">
                <a:effectLst>
                  <a:outerShdw blurRad="38100" dist="38100" dir="2700000" algn="tl">
                    <a:srgbClr val="000000"/>
                  </a:outerShdw>
                </a:effectLst>
              </a:rPr>
              <a:t> – We make judgments on the things we see. What is </a:t>
            </a:r>
            <a:r>
              <a:rPr lang="en-US" altLang="en-US" dirty="0" smtClean="0">
                <a:effectLst>
                  <a:outerShdw blurRad="38100" dist="38100" dir="2700000" algn="tl">
                    <a:srgbClr val="000000"/>
                  </a:outerShdw>
                </a:effectLst>
              </a:rPr>
              <a:t>reality</a:t>
            </a:r>
            <a:r>
              <a:rPr lang="en-US" altLang="en-US" dirty="0">
                <a:effectLst>
                  <a:outerShdw blurRad="38100" dist="38100" dir="2700000" algn="tl">
                    <a:srgbClr val="000000"/>
                  </a:outerShdw>
                </a:effectLst>
              </a:rPr>
              <a:t>? What will really last?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080399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is the “Worldliness”?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The </a:t>
            </a:r>
            <a:r>
              <a:rPr lang="en-US" altLang="en-US" b="1" u="sng" dirty="0">
                <a:effectLst>
                  <a:outerShdw blurRad="38100" dist="38100" dir="2700000" algn="tl">
                    <a:srgbClr val="000000"/>
                  </a:outerShdw>
                </a:effectLst>
              </a:rPr>
              <a:t>pride of life</a:t>
            </a:r>
            <a:r>
              <a:rPr lang="en-US" altLang="en-US" dirty="0">
                <a:effectLst>
                  <a:outerShdw blurRad="38100" dist="38100" dir="2700000" algn="tl">
                    <a:srgbClr val="000000"/>
                  </a:outerShdw>
                </a:effectLst>
              </a:rPr>
              <a:t> – It is easy to compare yourself to others and gain “esteem</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from that. This desire is like a drug addiction that </a:t>
            </a:r>
            <a:r>
              <a:rPr lang="en-US" altLang="en-US" i="1" u="sng" dirty="0">
                <a:effectLst>
                  <a:outerShdw blurRad="38100" dist="38100" dir="2700000" algn="tl">
                    <a:srgbClr val="000000"/>
                  </a:outerShdw>
                </a:effectLst>
              </a:rPr>
              <a:t>must be fed and increased</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root idea of worldliness lies in </a:t>
            </a:r>
            <a:r>
              <a:rPr lang="en-US" altLang="en-US" i="1" u="sng" dirty="0">
                <a:effectLst>
                  <a:outerShdw blurRad="38100" dist="38100" dir="2700000" algn="tl">
                    <a:srgbClr val="000000"/>
                  </a:outerShdw>
                </a:effectLst>
              </a:rPr>
              <a:t>an unrestrained fulfillment of our lusts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203208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is the “Worldliness”?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do you make decisions? The worldly person </a:t>
            </a:r>
            <a:r>
              <a:rPr lang="en-US" altLang="en-US" i="1" u="sng" dirty="0">
                <a:effectLst>
                  <a:outerShdw blurRad="38100" dist="38100" dir="2700000" algn="tl">
                    <a:srgbClr val="000000"/>
                  </a:outerShdw>
                </a:effectLst>
              </a:rPr>
              <a:t>looks within</a:t>
            </a:r>
            <a:r>
              <a:rPr lang="en-US" altLang="en-US" dirty="0">
                <a:effectLst>
                  <a:outerShdw blurRad="38100" dist="38100" dir="2700000" algn="tl">
                    <a:srgbClr val="000000"/>
                  </a:outerShdw>
                </a:effectLst>
              </a:rPr>
              <a:t> and is essentially 	    self-centered. He makes judgments on what he can see and hold.</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godly person </a:t>
            </a:r>
            <a:r>
              <a:rPr lang="en-US" altLang="en-US" i="1" u="sng" dirty="0">
                <a:effectLst>
                  <a:outerShdw blurRad="38100" dist="38100" dir="2700000" algn="tl">
                    <a:srgbClr val="000000"/>
                  </a:outerShdw>
                </a:effectLst>
              </a:rPr>
              <a:t>looks to God</a:t>
            </a:r>
            <a:r>
              <a:rPr lang="en-US" altLang="en-US" dirty="0">
                <a:effectLst>
                  <a:outerShdw blurRad="38100" dist="38100" dir="2700000" algn="tl">
                    <a:srgbClr val="000000"/>
                  </a:outerShdw>
                </a:effectLst>
              </a:rPr>
              <a:t>. He seeks the council of the unseen as found in </a:t>
            </a:r>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scriptures.</a:t>
            </a:r>
          </a:p>
          <a:p>
            <a:r>
              <a:rPr lang="en-US" altLang="en-US" dirty="0" smtClean="0">
                <a:effectLst>
                  <a:outerShdw blurRad="38100" dist="38100" dir="2700000" algn="tl">
                    <a:srgbClr val="000000"/>
                  </a:outerShdw>
                </a:effectLst>
              </a:rPr>
              <a:t>Worldliness </a:t>
            </a:r>
            <a:r>
              <a:rPr lang="en-US" altLang="en-US" dirty="0">
                <a:effectLst>
                  <a:outerShdw blurRad="38100" dist="38100" dir="2700000" algn="tl">
                    <a:srgbClr val="000000"/>
                  </a:outerShdw>
                </a:effectLst>
              </a:rPr>
              <a:t>is very subtle; </a:t>
            </a:r>
            <a:r>
              <a:rPr lang="en-US" altLang="en-US" i="1" u="sng" dirty="0">
                <a:effectLst>
                  <a:outerShdw blurRad="38100" dist="38100" dir="2700000" algn="tl">
                    <a:srgbClr val="000000"/>
                  </a:outerShdw>
                </a:effectLst>
              </a:rPr>
              <a:t>most worldly people do not know it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0127785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is the “Worldliness”?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One </a:t>
            </a:r>
            <a:r>
              <a:rPr lang="en-US" altLang="en-US" dirty="0">
                <a:effectLst>
                  <a:outerShdw blurRad="38100" dist="38100" dir="2700000" algn="tl">
                    <a:srgbClr val="000000"/>
                  </a:outerShdw>
                </a:effectLst>
              </a:rPr>
              <a:t>is worldly if </a:t>
            </a:r>
            <a:r>
              <a:rPr lang="en-US" altLang="en-US" i="1" u="sng" dirty="0">
                <a:effectLst>
                  <a:outerShdw blurRad="38100" dist="38100" dir="2700000" algn="tl">
                    <a:srgbClr val="000000"/>
                  </a:outerShdw>
                </a:effectLst>
              </a:rPr>
              <a:t>his guide is self and not God</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may focus on what seems good such as family. </a:t>
            </a:r>
            <a:r>
              <a:rPr lang="en-US" altLang="en-US" b="1" dirty="0">
                <a:effectLst>
                  <a:outerShdw blurRad="38100" dist="38100" dir="2700000" algn="tl">
                    <a:srgbClr val="000000"/>
                  </a:outerShdw>
                </a:effectLst>
              </a:rPr>
              <a:t>(1 Cor 7:32-33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676345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is the “Worldliness”?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7:32-33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I want you to be without care. He who is unmarried cares for the things of the Lord -- how he may please the Lord.  33 But he who is married </a:t>
            </a:r>
            <a:r>
              <a:rPr lang="en-US" altLang="en-US" u="sng" dirty="0">
                <a:effectLst>
                  <a:outerShdw blurRad="38100" dist="38100" dir="2700000" algn="tl">
                    <a:srgbClr val="000000"/>
                  </a:outerShdw>
                </a:effectLst>
              </a:rPr>
              <a:t>cares about the things of the worl</a:t>
            </a:r>
            <a:r>
              <a:rPr lang="en-US" altLang="en-US" dirty="0">
                <a:effectLst>
                  <a:outerShdw blurRad="38100" dist="38100" dir="2700000" algn="tl">
                    <a:srgbClr val="000000"/>
                  </a:outerShdw>
                </a:effectLst>
              </a:rPr>
              <a:t>d -- how he may please his wife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4073139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There are some things common to all Christians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All </a:t>
            </a:r>
            <a:r>
              <a:rPr lang="en-US" altLang="en-US" dirty="0">
                <a:effectLst>
                  <a:outerShdw blurRad="38100" dist="38100" dir="2700000" algn="tl">
                    <a:srgbClr val="000000"/>
                  </a:outerShdw>
                </a:effectLst>
              </a:rPr>
              <a:t>that have come to Christ were </a:t>
            </a:r>
            <a:r>
              <a:rPr lang="en-US" altLang="en-US" i="1" u="sng" dirty="0">
                <a:effectLst>
                  <a:outerShdw blurRad="38100" dist="38100" dir="2700000" algn="tl">
                    <a:srgbClr val="000000"/>
                  </a:outerShdw>
                </a:effectLst>
              </a:rPr>
              <a:t>once under the power of Satan</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(Titus </a:t>
            </a:r>
            <a:r>
              <a:rPr lang="en-US" altLang="en-US" b="1" dirty="0">
                <a:effectLst>
                  <a:outerShdw blurRad="38100" dist="38100" dir="2700000" algn="tl">
                    <a:srgbClr val="000000"/>
                  </a:outerShdw>
                </a:effectLst>
              </a:rPr>
              <a:t>3:3; Eph 2:2-3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43738052"/>
      </p:ext>
    </p:extLst>
  </p:cSld>
  <p:clrMapOvr>
    <a:masterClrMapping/>
  </p:clrMapOvr>
  <p:transition>
    <p:pull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is the “Worldliness”?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One </a:t>
            </a:r>
            <a:r>
              <a:rPr lang="en-US" altLang="en-US" dirty="0">
                <a:effectLst>
                  <a:outerShdw blurRad="38100" dist="38100" dir="2700000" algn="tl">
                    <a:srgbClr val="000000"/>
                  </a:outerShdw>
                </a:effectLst>
              </a:rPr>
              <a:t>may even </a:t>
            </a:r>
            <a:r>
              <a:rPr lang="en-US" altLang="en-US" i="1" u="sng" dirty="0">
                <a:effectLst>
                  <a:outerShdw blurRad="38100" dist="38100" dir="2700000" algn="tl">
                    <a:srgbClr val="000000"/>
                  </a:outerShdw>
                </a:effectLst>
              </a:rPr>
              <a:t>talk about serving God</a:t>
            </a:r>
            <a:r>
              <a:rPr lang="en-US" altLang="en-US" dirty="0">
                <a:effectLst>
                  <a:outerShdw blurRad="38100" dist="38100" dir="2700000" algn="tl">
                    <a:srgbClr val="000000"/>
                  </a:outerShdw>
                </a:effectLst>
              </a:rPr>
              <a:t> and be worldly! </a:t>
            </a:r>
            <a:r>
              <a:rPr lang="en-US" altLang="en-US" b="1" dirty="0">
                <a:effectLst>
                  <a:outerShdw blurRad="38100" dist="38100" dir="2700000" algn="tl">
                    <a:srgbClr val="000000"/>
                  </a:outerShdw>
                </a:effectLst>
              </a:rPr>
              <a:t>(Col 2:8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5612757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is the “Worldliness”?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Colossians </a:t>
            </a:r>
            <a:r>
              <a:rPr lang="en-US" altLang="en-US" b="1" u="sng" dirty="0">
                <a:effectLst>
                  <a:outerShdw blurRad="38100" dist="38100" dir="2700000" algn="tl">
                    <a:srgbClr val="000000"/>
                  </a:outerShdw>
                </a:effectLst>
              </a:rPr>
              <a:t>2:8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Beware lest anyone cheat you through philosophy and empty deceit, according to the tradition of men, </a:t>
            </a:r>
            <a:r>
              <a:rPr lang="en-US" altLang="en-US" u="sng" dirty="0">
                <a:effectLst>
                  <a:outerShdw blurRad="38100" dist="38100" dir="2700000" algn="tl">
                    <a:srgbClr val="000000"/>
                  </a:outerShdw>
                </a:effectLst>
              </a:rPr>
              <a:t>according to the basic principles of the world</a:t>
            </a:r>
            <a:r>
              <a:rPr lang="en-US" altLang="en-US" dirty="0">
                <a:effectLst>
                  <a:outerShdw blurRad="38100" dist="38100" dir="2700000" algn="tl">
                    <a:srgbClr val="000000"/>
                  </a:outerShdw>
                </a:effectLst>
              </a:rPr>
              <a:t>, and not according to Christ.</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56040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the world I confidently </a:t>
            </a:r>
            <a:r>
              <a:rPr lang="en-US" altLang="en-US" i="1" u="sng" dirty="0">
                <a:effectLst>
                  <a:outerShdw blurRad="38100" dist="38100" dir="2700000" algn="tl">
                    <a:srgbClr val="000000"/>
                  </a:outerShdw>
                </a:effectLst>
              </a:rPr>
              <a:t>thought of myself as being in control</a:t>
            </a:r>
            <a:r>
              <a:rPr lang="en-US" altLang="en-US" dirty="0">
                <a:effectLst>
                  <a:outerShdw blurRad="38100" dist="38100" dir="2700000" algn="tl">
                    <a:srgbClr val="000000"/>
                  </a:outerShdw>
                </a:effectLst>
              </a:rPr>
              <a:t>. </a:t>
            </a:r>
          </a:p>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worldly man does not control himself, his lust do! </a:t>
            </a:r>
            <a:r>
              <a:rPr lang="en-US" altLang="en-US" b="1" dirty="0">
                <a:effectLst>
                  <a:outerShdw blurRad="38100" dist="38100" dir="2700000" algn="tl">
                    <a:srgbClr val="000000"/>
                  </a:outerShdw>
                </a:effectLst>
              </a:rPr>
              <a:t>(Eph 2:1-3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744517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2:1-3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you He made alive, who were </a:t>
            </a:r>
            <a:r>
              <a:rPr lang="en-US" altLang="en-US" u="sng" dirty="0">
                <a:effectLst>
                  <a:outerShdw blurRad="38100" dist="38100" dir="2700000" algn="tl">
                    <a:srgbClr val="000000"/>
                  </a:outerShdw>
                </a:effectLst>
              </a:rPr>
              <a:t>dead in trespasses and sins</a:t>
            </a:r>
            <a:r>
              <a:rPr lang="en-US" altLang="en-US" dirty="0">
                <a:effectLst>
                  <a:outerShdw blurRad="38100" dist="38100" dir="2700000" algn="tl">
                    <a:srgbClr val="000000"/>
                  </a:outerShdw>
                </a:effectLst>
              </a:rPr>
              <a:t>,  2 in which you once walked according to the course of this world, according to the prince of the power of the air, the spirit who now works in the sons of disobedience,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516486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 </a:t>
            </a:r>
            <a:r>
              <a:rPr lang="en-US" altLang="en-US" dirty="0">
                <a:effectLst>
                  <a:outerShdw blurRad="38100" dist="38100" dir="2700000" algn="tl">
                    <a:srgbClr val="000000"/>
                  </a:outerShdw>
                </a:effectLst>
              </a:rPr>
              <a:t>among whom also we all once conducted ourselves in the lusts of our flesh, fulfilling the desires of the flesh and of the mind, and were by nature children of wrath, just as the others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95236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mind is from “the prince of the power of the air.” </a:t>
            </a:r>
            <a:r>
              <a:rPr lang="en-US" altLang="en-US" i="1" u="sng" dirty="0">
                <a:effectLst>
                  <a:outerShdw blurRad="38100" dist="38100" dir="2700000" algn="tl">
                    <a:srgbClr val="000000"/>
                  </a:outerShdw>
                </a:effectLst>
              </a:rPr>
              <a:t>Satan is the ruler of all </a:t>
            </a:r>
            <a:r>
              <a:rPr lang="en-US" altLang="en-US" i="1" u="sng" dirty="0" smtClean="0">
                <a:effectLst>
                  <a:outerShdw blurRad="38100" dist="38100" dir="2700000" algn="tl">
                    <a:srgbClr val="000000"/>
                  </a:outerShdw>
                </a:effectLst>
              </a:rPr>
              <a:t>worldly </a:t>
            </a:r>
            <a:r>
              <a:rPr lang="en-US" altLang="en-US" i="1" u="sng" dirty="0">
                <a:effectLst>
                  <a:outerShdw blurRad="38100" dist="38100" dir="2700000" algn="tl">
                    <a:srgbClr val="000000"/>
                  </a:outerShdw>
                </a:effectLst>
              </a:rPr>
              <a:t>people</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John 12:31, 14:30; 16:11; 2 Cor 4:4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930638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12:31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is the judgment of this world; now </a:t>
            </a:r>
            <a:r>
              <a:rPr lang="en-US" altLang="en-US" u="sng" dirty="0">
                <a:effectLst>
                  <a:outerShdw blurRad="38100" dist="38100" dir="2700000" algn="tl">
                    <a:srgbClr val="000000"/>
                  </a:outerShdw>
                </a:effectLst>
              </a:rPr>
              <a:t>the ruler of this world</a:t>
            </a:r>
            <a:r>
              <a:rPr lang="en-US" altLang="en-US" dirty="0">
                <a:effectLst>
                  <a:outerShdw blurRad="38100" dist="38100" dir="2700000" algn="tl">
                    <a:srgbClr val="000000"/>
                  </a:outerShdw>
                </a:effectLst>
              </a:rPr>
              <a:t> will be cast out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270520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14:30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 will no longer talk much with you, for </a:t>
            </a:r>
            <a:r>
              <a:rPr lang="en-US" altLang="en-US" u="sng" dirty="0">
                <a:effectLst>
                  <a:outerShdw blurRad="38100" dist="38100" dir="2700000" algn="tl">
                    <a:srgbClr val="000000"/>
                  </a:outerShdw>
                </a:effectLst>
              </a:rPr>
              <a:t>the ruler of this world is coming</a:t>
            </a:r>
            <a:r>
              <a:rPr lang="en-US" altLang="en-US" dirty="0">
                <a:effectLst>
                  <a:outerShdw blurRad="38100" dist="38100" dir="2700000" algn="tl">
                    <a:srgbClr val="000000"/>
                  </a:outerShdw>
                </a:effectLst>
              </a:rPr>
              <a:t>, and he has nothing in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886460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16:11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"of judgment, because </a:t>
            </a:r>
            <a:r>
              <a:rPr lang="en-US" altLang="en-US" u="sng" dirty="0">
                <a:effectLst>
                  <a:outerShdw blurRad="38100" dist="38100" dir="2700000" algn="tl">
                    <a:srgbClr val="000000"/>
                  </a:outerShdw>
                </a:effectLst>
              </a:rPr>
              <a:t>the ruler of this world is judged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264210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Corinthians 4:4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whose minds </a:t>
            </a:r>
            <a:r>
              <a:rPr lang="en-US" altLang="en-US" u="sng" dirty="0">
                <a:effectLst>
                  <a:outerShdw blurRad="38100" dist="38100" dir="2700000" algn="tl">
                    <a:srgbClr val="000000"/>
                  </a:outerShdw>
                </a:effectLst>
              </a:rPr>
              <a:t>the god of this age has blinded</a:t>
            </a:r>
            <a:r>
              <a:rPr lang="en-US" altLang="en-US" dirty="0">
                <a:effectLst>
                  <a:outerShdw blurRad="38100" dist="38100" dir="2700000" algn="tl">
                    <a:srgbClr val="000000"/>
                  </a:outerShdw>
                </a:effectLst>
              </a:rPr>
              <a:t>, who do not believe, lest the light of the gospel of the glory of Christ, who is the image of God, should shine on them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354270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There are some things common to all Christians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Titus </a:t>
            </a:r>
            <a:r>
              <a:rPr lang="en-US" altLang="en-US" b="1" u="sng" dirty="0">
                <a:effectLst>
                  <a:outerShdw blurRad="38100" dist="38100" dir="2700000" algn="tl">
                    <a:srgbClr val="000000"/>
                  </a:outerShdw>
                </a:effectLst>
              </a:rPr>
              <a:t>3:3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we ourselves were also once </a:t>
            </a:r>
            <a:r>
              <a:rPr lang="en-US" altLang="en-US" u="sng" dirty="0">
                <a:effectLst>
                  <a:outerShdw blurRad="38100" dist="38100" dir="2700000" algn="tl">
                    <a:srgbClr val="000000"/>
                  </a:outerShdw>
                </a:effectLst>
              </a:rPr>
              <a:t>foolish</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disobedien</a:t>
            </a:r>
            <a:r>
              <a:rPr lang="en-US" altLang="en-US" dirty="0">
                <a:effectLst>
                  <a:outerShdw blurRad="38100" dist="38100" dir="2700000" algn="tl">
                    <a:srgbClr val="000000"/>
                  </a:outerShdw>
                </a:effectLst>
              </a:rPr>
              <a:t>t, </a:t>
            </a:r>
            <a:r>
              <a:rPr lang="en-US" altLang="en-US" u="sng" dirty="0">
                <a:effectLst>
                  <a:outerShdw blurRad="38100" dist="38100" dir="2700000" algn="tl">
                    <a:srgbClr val="000000"/>
                  </a:outerShdw>
                </a:effectLst>
              </a:rPr>
              <a:t>deceive</a:t>
            </a:r>
            <a:r>
              <a:rPr lang="en-US" altLang="en-US" dirty="0">
                <a:effectLst>
                  <a:outerShdw blurRad="38100" dist="38100" dir="2700000" algn="tl">
                    <a:srgbClr val="000000"/>
                  </a:outerShdw>
                </a:effectLst>
              </a:rPr>
              <a:t>d, </a:t>
            </a:r>
            <a:r>
              <a:rPr lang="en-US" altLang="en-US" u="sng" dirty="0">
                <a:effectLst>
                  <a:outerShdw blurRad="38100" dist="38100" dir="2700000" algn="tl">
                    <a:srgbClr val="000000"/>
                  </a:outerShdw>
                </a:effectLst>
              </a:rPr>
              <a:t>serving various lusts and pleasures</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living in malice and envy</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hateful and hating one another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81340221"/>
      </p:ext>
    </p:extLst>
  </p:cSld>
  <p:clrMapOvr>
    <a:masterClrMapping/>
  </p:clrMapOvr>
  <p:transition>
    <p:pull dir="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Worldly </a:t>
            </a:r>
            <a:r>
              <a:rPr lang="en-US" altLang="en-US" dirty="0">
                <a:effectLst>
                  <a:outerShdw blurRad="38100" dist="38100" dir="2700000" algn="tl">
                    <a:srgbClr val="000000"/>
                  </a:outerShdw>
                </a:effectLst>
              </a:rPr>
              <a:t>people </a:t>
            </a:r>
            <a:r>
              <a:rPr lang="en-US" altLang="en-US" i="1" u="sng" dirty="0">
                <a:effectLst>
                  <a:outerShdw blurRad="38100" dist="38100" dir="2700000" algn="tl">
                    <a:srgbClr val="000000"/>
                  </a:outerShdw>
                </a:effectLst>
              </a:rPr>
              <a:t>find comfort in numbers</a:t>
            </a:r>
            <a:r>
              <a:rPr lang="en-US" altLang="en-US" dirty="0">
                <a:effectLst>
                  <a:outerShdw blurRad="38100" dist="38100" dir="2700000" algn="tl">
                    <a:srgbClr val="000000"/>
                  </a:outerShdw>
                </a:effectLst>
              </a:rPr>
              <a:t>. Because of this they think of </a:t>
            </a:r>
            <a:r>
              <a:rPr lang="en-US" altLang="en-US" dirty="0" smtClean="0">
                <a:effectLst>
                  <a:outerShdw blurRad="38100" dist="38100" dir="2700000" algn="tl">
                    <a:srgbClr val="000000"/>
                  </a:outerShdw>
                </a:effectLst>
              </a:rPr>
              <a:t>themselves </a:t>
            </a:r>
            <a:r>
              <a:rPr lang="en-US" altLang="en-US" dirty="0">
                <a:effectLst>
                  <a:outerShdw blurRad="38100" dist="38100" dir="2700000" algn="tl">
                    <a:srgbClr val="000000"/>
                  </a:outerShdw>
                </a:effectLst>
              </a:rPr>
              <a:t>as “pretty good.” What did Jesus say?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Mt 7:13-14; Lk 6:26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684291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7:13-14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Enter by the narrow gate; for wide is the gate and broad is the way that leads to destruction, and </a:t>
            </a:r>
            <a:r>
              <a:rPr lang="en-US" altLang="en-US" u="sng" dirty="0">
                <a:effectLst>
                  <a:outerShdw blurRad="38100" dist="38100" dir="2700000" algn="tl">
                    <a:srgbClr val="000000"/>
                  </a:outerShdw>
                </a:effectLst>
              </a:rPr>
              <a:t>there are many who go in by it</a:t>
            </a:r>
            <a:r>
              <a:rPr lang="en-US" altLang="en-US" dirty="0">
                <a:effectLst>
                  <a:outerShdw blurRad="38100" dist="38100" dir="2700000" algn="tl">
                    <a:srgbClr val="000000"/>
                  </a:outerShdw>
                </a:effectLst>
              </a:rPr>
              <a:t>.  14 "Because narrow is the gate and difficult is the way which leads to life, and there are </a:t>
            </a:r>
            <a:r>
              <a:rPr lang="en-US" altLang="en-US" u="sng" dirty="0">
                <a:effectLst>
                  <a:outerShdw blurRad="38100" dist="38100" dir="2700000" algn="tl">
                    <a:srgbClr val="000000"/>
                  </a:outerShdw>
                </a:effectLst>
              </a:rPr>
              <a:t>few who find it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5815435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Inwardly </a:t>
            </a:r>
            <a:r>
              <a:rPr lang="en-US" altLang="en-US" i="1" u="sng" dirty="0">
                <a:effectLst>
                  <a:outerShdw blurRad="38100" dist="38100" dir="2700000" algn="tl">
                    <a:srgbClr val="000000"/>
                  </a:outerShdw>
                </a:effectLst>
              </a:rPr>
              <a:t>I was fearful</a:t>
            </a:r>
            <a:r>
              <a:rPr lang="en-US" altLang="en-US" dirty="0">
                <a:effectLst>
                  <a:outerShdw blurRad="38100" dist="38100" dir="2700000" algn="tl">
                    <a:srgbClr val="000000"/>
                  </a:outerShdw>
                </a:effectLst>
              </a:rPr>
              <a:t> and allowed the pressure of </a:t>
            </a:r>
            <a:r>
              <a:rPr lang="en-US" altLang="en-US" i="1" u="sng" dirty="0">
                <a:effectLst>
                  <a:outerShdw blurRad="38100" dist="38100" dir="2700000" algn="tl">
                    <a:srgbClr val="000000"/>
                  </a:outerShdw>
                </a:effectLst>
              </a:rPr>
              <a:t>what others though</a:t>
            </a:r>
            <a:r>
              <a:rPr lang="en-US" altLang="en-US" dirty="0">
                <a:effectLst>
                  <a:outerShdw blurRad="38100" dist="38100" dir="2700000" algn="tl">
                    <a:srgbClr val="000000"/>
                  </a:outerShdw>
                </a:effectLst>
              </a:rPr>
              <a:t>t to mold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me. I was a slave! </a:t>
            </a:r>
            <a:r>
              <a:rPr lang="en-US" altLang="en-US" b="1" dirty="0">
                <a:effectLst>
                  <a:outerShdw blurRad="38100" dist="38100" dir="2700000" algn="tl">
                    <a:srgbClr val="000000"/>
                  </a:outerShdw>
                </a:effectLst>
              </a:rPr>
              <a:t>(Rom 6:20-21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509614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6:20-21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when you were </a:t>
            </a:r>
            <a:r>
              <a:rPr lang="en-US" altLang="en-US" u="sng" dirty="0">
                <a:effectLst>
                  <a:outerShdw blurRad="38100" dist="38100" dir="2700000" algn="tl">
                    <a:srgbClr val="000000"/>
                  </a:outerShdw>
                </a:effectLst>
              </a:rPr>
              <a:t>slaves of sin</a:t>
            </a:r>
            <a:r>
              <a:rPr lang="en-US" altLang="en-US" dirty="0">
                <a:effectLst>
                  <a:outerShdw blurRad="38100" dist="38100" dir="2700000" algn="tl">
                    <a:srgbClr val="000000"/>
                  </a:outerShdw>
                </a:effectLst>
              </a:rPr>
              <a:t>, you were free in regard to righteousness.  21 What fruit did you have then in the things of which you are now ashamed? For </a:t>
            </a:r>
            <a:r>
              <a:rPr lang="en-US" altLang="en-US" u="sng" dirty="0">
                <a:effectLst>
                  <a:outerShdw blurRad="38100" dist="38100" dir="2700000" algn="tl">
                    <a:srgbClr val="000000"/>
                  </a:outerShdw>
                </a:effectLst>
              </a:rPr>
              <a:t>the end of those things is death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8642496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sought things that would not last and </a:t>
            </a:r>
            <a:r>
              <a:rPr lang="en-US" altLang="en-US" i="1" u="sng" dirty="0">
                <a:effectLst>
                  <a:outerShdw blurRad="38100" dist="38100" dir="2700000" algn="tl">
                    <a:srgbClr val="000000"/>
                  </a:outerShdw>
                </a:effectLst>
              </a:rPr>
              <a:t>acted as if they would not end</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Cor 7:29-31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937611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1 </a:t>
            </a:r>
            <a:r>
              <a:rPr lang="en-US" altLang="en-US" sz="3000" b="1" u="sng" dirty="0">
                <a:effectLst>
                  <a:outerShdw blurRad="38100" dist="38100" dir="2700000" algn="tl">
                    <a:srgbClr val="000000"/>
                  </a:outerShdw>
                </a:effectLst>
              </a:rPr>
              <a:t>Corinthians 7:29-31</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But this I say, brethren, the time is short, so that from now on even those who have wives should be </a:t>
            </a:r>
            <a:r>
              <a:rPr lang="en-US" altLang="en-US" sz="3000" u="sng" dirty="0">
                <a:effectLst>
                  <a:outerShdw blurRad="38100" dist="38100" dir="2700000" algn="tl">
                    <a:srgbClr val="000000"/>
                  </a:outerShdw>
                </a:effectLst>
              </a:rPr>
              <a:t>as though they had none</a:t>
            </a:r>
            <a:r>
              <a:rPr lang="en-US" altLang="en-US" sz="3000" dirty="0">
                <a:effectLst>
                  <a:outerShdw blurRad="38100" dist="38100" dir="2700000" algn="tl">
                    <a:srgbClr val="000000"/>
                  </a:outerShdw>
                </a:effectLst>
              </a:rPr>
              <a:t>,  30 those who weep </a:t>
            </a:r>
            <a:r>
              <a:rPr lang="en-US" altLang="en-US" sz="3000" u="sng" dirty="0">
                <a:effectLst>
                  <a:outerShdw blurRad="38100" dist="38100" dir="2700000" algn="tl">
                    <a:srgbClr val="000000"/>
                  </a:outerShdw>
                </a:effectLst>
              </a:rPr>
              <a:t>as though they did not weep</a:t>
            </a:r>
            <a:r>
              <a:rPr lang="en-US" altLang="en-US" sz="3000" dirty="0">
                <a:effectLst>
                  <a:outerShdw blurRad="38100" dist="38100" dir="2700000" algn="tl">
                    <a:srgbClr val="000000"/>
                  </a:outerShdw>
                </a:effectLst>
              </a:rPr>
              <a:t>, those who rejoice </a:t>
            </a:r>
            <a:r>
              <a:rPr lang="en-US" altLang="en-US" sz="3000" u="sng" dirty="0">
                <a:effectLst>
                  <a:outerShdw blurRad="38100" dist="38100" dir="2700000" algn="tl">
                    <a:srgbClr val="000000"/>
                  </a:outerShdw>
                </a:effectLst>
              </a:rPr>
              <a:t>as though they did not rejoice</a:t>
            </a:r>
            <a:r>
              <a:rPr lang="en-US" altLang="en-US" sz="3000" dirty="0">
                <a:effectLst>
                  <a:outerShdw blurRad="38100" dist="38100" dir="2700000" algn="tl">
                    <a:srgbClr val="000000"/>
                  </a:outerShdw>
                </a:effectLst>
              </a:rPr>
              <a:t>, those who buy </a:t>
            </a:r>
            <a:r>
              <a:rPr lang="en-US" altLang="en-US" sz="3000" u="sng" dirty="0">
                <a:effectLst>
                  <a:outerShdw blurRad="38100" dist="38100" dir="2700000" algn="tl">
                    <a:srgbClr val="000000"/>
                  </a:outerShdw>
                </a:effectLst>
              </a:rPr>
              <a:t>as though they did not poss</a:t>
            </a:r>
            <a:r>
              <a:rPr lang="en-US" altLang="en-US" sz="3000" dirty="0">
                <a:effectLst>
                  <a:outerShdw blurRad="38100" dist="38100" dir="2700000" algn="tl">
                    <a:srgbClr val="000000"/>
                  </a:outerShdw>
                </a:effectLst>
              </a:rPr>
              <a:t>ess,  31 and those who use this world as not misusing it. For </a:t>
            </a:r>
            <a:r>
              <a:rPr lang="en-US" altLang="en-US" sz="3000" u="sng" dirty="0">
                <a:effectLst>
                  <a:outerShdw blurRad="38100" dist="38100" dir="2700000" algn="tl">
                    <a:srgbClr val="000000"/>
                  </a:outerShdw>
                </a:effectLst>
              </a:rPr>
              <a:t>the form of this world is passing away</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2168101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high school my happiness depended on </a:t>
            </a:r>
            <a:r>
              <a:rPr lang="en-US" altLang="en-US" i="1" u="sng" dirty="0">
                <a:effectLst>
                  <a:outerShdw blurRad="38100" dist="38100" dir="2700000" algn="tl">
                    <a:srgbClr val="000000"/>
                  </a:outerShdw>
                </a:effectLst>
              </a:rPr>
              <a:t>meeting the standards of the world</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Things </a:t>
            </a:r>
            <a:r>
              <a:rPr lang="en-US" altLang="en-US" dirty="0">
                <a:effectLst>
                  <a:outerShdw blurRad="38100" dist="38100" dir="2700000" algn="tl">
                    <a:srgbClr val="000000"/>
                  </a:outerShdw>
                </a:effectLst>
              </a:rPr>
              <a:t>that </a:t>
            </a:r>
            <a:r>
              <a:rPr lang="en-US" altLang="en-US" i="1" u="sng" dirty="0">
                <a:effectLst>
                  <a:outerShdw blurRad="38100" dist="38100" dir="2700000" algn="tl">
                    <a:srgbClr val="000000"/>
                  </a:outerShdw>
                </a:effectLst>
              </a:rPr>
              <a:t>were not wrong within themselves</a:t>
            </a:r>
            <a:r>
              <a:rPr lang="en-US" altLang="en-US" dirty="0">
                <a:effectLst>
                  <a:outerShdw blurRad="38100" dist="38100" dir="2700000" algn="tl">
                    <a:srgbClr val="000000"/>
                  </a:outerShdw>
                </a:effectLst>
              </a:rPr>
              <a:t> were seen as the road to success. </a:t>
            </a:r>
            <a:r>
              <a:rPr lang="en-US" altLang="en-US" dirty="0" smtClean="0">
                <a:effectLst>
                  <a:outerShdw blurRad="38100" dist="38100" dir="2700000" algn="tl">
                    <a:srgbClr val="000000"/>
                  </a:outerShdw>
                </a:effectLst>
              </a:rPr>
              <a:t>Such </a:t>
            </a:r>
            <a:r>
              <a:rPr lang="en-US" altLang="en-US" dirty="0">
                <a:effectLst>
                  <a:outerShdw blurRad="38100" dist="38100" dir="2700000" algn="tl">
                    <a:srgbClr val="000000"/>
                  </a:outerShdw>
                </a:effectLst>
              </a:rPr>
              <a:t>as dating, career, having good looks and many other things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026909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Deceit </a:t>
            </a:r>
            <a:r>
              <a:rPr lang="en-US" altLang="en-US" dirty="0">
                <a:effectLst>
                  <a:outerShdw blurRad="38100" dist="38100" dir="2700000" algn="tl">
                    <a:srgbClr val="000000"/>
                  </a:outerShdw>
                </a:effectLst>
              </a:rPr>
              <a:t>is easy to accept </a:t>
            </a:r>
            <a:r>
              <a:rPr lang="en-US" altLang="en-US" i="1" u="sng" dirty="0">
                <a:effectLst>
                  <a:outerShdw blurRad="38100" dist="38100" dir="2700000" algn="tl">
                    <a:srgbClr val="000000"/>
                  </a:outerShdw>
                </a:effectLst>
              </a:rPr>
              <a:t>as long as things did not change</a:t>
            </a:r>
            <a:r>
              <a:rPr lang="en-US" altLang="en-US" dirty="0">
                <a:effectLst>
                  <a:outerShdw blurRad="38100" dist="38100" dir="2700000" algn="tl">
                    <a:srgbClr val="000000"/>
                  </a:outerShdw>
                </a:effectLst>
              </a:rPr>
              <a:t>. My first challenge </a:t>
            </a:r>
            <a:r>
              <a:rPr lang="en-US" altLang="en-US" dirty="0" smtClean="0">
                <a:effectLst>
                  <a:outerShdw blurRad="38100" dist="38100" dir="2700000" algn="tl">
                    <a:srgbClr val="000000"/>
                  </a:outerShdw>
                </a:effectLst>
              </a:rPr>
              <a:t>came </a:t>
            </a:r>
            <a:r>
              <a:rPr lang="en-US" altLang="en-US" dirty="0">
                <a:effectLst>
                  <a:outerShdw blurRad="38100" dist="38100" dir="2700000" algn="tl">
                    <a:srgbClr val="000000"/>
                  </a:outerShdw>
                </a:effectLst>
              </a:rPr>
              <a:t>when I graduated from high school and looked change in the face.</a:t>
            </a:r>
          </a:p>
          <a:p>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claimed to be a Christian but </a:t>
            </a:r>
            <a:r>
              <a:rPr lang="en-US" altLang="en-US" i="1" u="sng" dirty="0">
                <a:effectLst>
                  <a:outerShdw blurRad="38100" dist="38100" dir="2700000" algn="tl">
                    <a:srgbClr val="000000"/>
                  </a:outerShdw>
                </a:effectLst>
              </a:rPr>
              <a:t>hated the “rules” of righteousness</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Jn 15:18-19; 1 Jn 3:13)</a:t>
            </a:r>
            <a:r>
              <a:rPr lang="en-US" altLang="en-US" dirty="0">
                <a:effectLst>
                  <a:outerShdw blurRad="38100" dist="38100" dir="2700000" algn="tl">
                    <a:srgbClr val="000000"/>
                  </a:outerShdw>
                </a:effectLst>
              </a:rPr>
              <a: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09061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15:18-19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If the world hates you</a:t>
            </a:r>
            <a:r>
              <a:rPr lang="en-US" altLang="en-US" dirty="0">
                <a:effectLst>
                  <a:outerShdw blurRad="38100" dist="38100" dir="2700000" algn="tl">
                    <a:srgbClr val="000000"/>
                  </a:outerShdw>
                </a:effectLst>
              </a:rPr>
              <a:t>, you know that </a:t>
            </a:r>
            <a:r>
              <a:rPr lang="en-US" altLang="en-US" u="sng" dirty="0">
                <a:effectLst>
                  <a:outerShdw blurRad="38100" dist="38100" dir="2700000" algn="tl">
                    <a:srgbClr val="000000"/>
                  </a:outerShdw>
                </a:effectLst>
              </a:rPr>
              <a:t>it hated Me</a:t>
            </a:r>
            <a:r>
              <a:rPr lang="en-US" altLang="en-US" dirty="0">
                <a:effectLst>
                  <a:outerShdw blurRad="38100" dist="38100" dir="2700000" algn="tl">
                    <a:srgbClr val="000000"/>
                  </a:outerShdw>
                </a:effectLst>
              </a:rPr>
              <a:t> before it hated you.  19 "If you were of the world, the world would love its own. Yet because you are not of the world, but I chose you out of the world, </a:t>
            </a:r>
            <a:r>
              <a:rPr lang="en-US" altLang="en-US" u="sng" dirty="0">
                <a:effectLst>
                  <a:outerShdw blurRad="38100" dist="38100" dir="2700000" algn="tl">
                    <a:srgbClr val="000000"/>
                  </a:outerShdw>
                </a:effectLst>
              </a:rPr>
              <a:t>therefore the world hates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681012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John 3:13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Do not marvel, my brethren, </a:t>
            </a:r>
            <a:r>
              <a:rPr lang="en-US" altLang="en-US" u="sng" dirty="0">
                <a:effectLst>
                  <a:outerShdw blurRad="38100" dist="38100" dir="2700000" algn="tl">
                    <a:srgbClr val="000000"/>
                  </a:outerShdw>
                </a:effectLst>
              </a:rPr>
              <a:t>if the world hates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899197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There are some things common to all Christians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2:2-3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in </a:t>
            </a:r>
            <a:r>
              <a:rPr lang="en-US" altLang="en-US" dirty="0">
                <a:effectLst>
                  <a:outerShdw blurRad="38100" dist="38100" dir="2700000" algn="tl">
                    <a:srgbClr val="000000"/>
                  </a:outerShdw>
                </a:effectLst>
              </a:rPr>
              <a:t>which </a:t>
            </a:r>
            <a:r>
              <a:rPr lang="en-US" altLang="en-US" u="sng" dirty="0">
                <a:effectLst>
                  <a:outerShdw blurRad="38100" dist="38100" dir="2700000" algn="tl">
                    <a:srgbClr val="000000"/>
                  </a:outerShdw>
                </a:effectLst>
              </a:rPr>
              <a:t>you once walked</a:t>
            </a:r>
            <a:r>
              <a:rPr lang="en-US" altLang="en-US" dirty="0">
                <a:effectLst>
                  <a:outerShdw blurRad="38100" dist="38100" dir="2700000" algn="tl">
                    <a:srgbClr val="000000"/>
                  </a:outerShdw>
                </a:effectLst>
              </a:rPr>
              <a:t> according to </a:t>
            </a:r>
            <a:r>
              <a:rPr lang="en-US" altLang="en-US" u="sng" dirty="0">
                <a:effectLst>
                  <a:outerShdw blurRad="38100" dist="38100" dir="2700000" algn="tl">
                    <a:srgbClr val="000000"/>
                  </a:outerShdw>
                </a:effectLst>
              </a:rPr>
              <a:t>the course of this world</a:t>
            </a:r>
            <a:r>
              <a:rPr lang="en-US" altLang="en-US" dirty="0">
                <a:effectLst>
                  <a:outerShdw blurRad="38100" dist="38100" dir="2700000" algn="tl">
                    <a:srgbClr val="000000"/>
                  </a:outerShdw>
                </a:effectLst>
              </a:rPr>
              <a:t>, according to </a:t>
            </a:r>
            <a:r>
              <a:rPr lang="en-US" altLang="en-US" u="sng" dirty="0">
                <a:effectLst>
                  <a:outerShdw blurRad="38100" dist="38100" dir="2700000" algn="tl">
                    <a:srgbClr val="000000"/>
                  </a:outerShdw>
                </a:effectLst>
              </a:rPr>
              <a:t>the prince of the power of the air</a:t>
            </a:r>
            <a:r>
              <a:rPr lang="en-US" altLang="en-US" dirty="0">
                <a:effectLst>
                  <a:outerShdw blurRad="38100" dist="38100" dir="2700000" algn="tl">
                    <a:srgbClr val="000000"/>
                  </a:outerShdw>
                </a:effectLst>
              </a:rPr>
              <a:t>, the </a:t>
            </a:r>
            <a:r>
              <a:rPr lang="en-US" altLang="en-US" u="sng" dirty="0">
                <a:effectLst>
                  <a:outerShdw blurRad="38100" dist="38100" dir="2700000" algn="tl">
                    <a:srgbClr val="000000"/>
                  </a:outerShdw>
                </a:effectLst>
              </a:rPr>
              <a:t>spirit who now works</a:t>
            </a:r>
            <a:r>
              <a:rPr lang="en-US" altLang="en-US" dirty="0">
                <a:effectLst>
                  <a:outerShdw blurRad="38100" dist="38100" dir="2700000" algn="tl">
                    <a:srgbClr val="000000"/>
                  </a:outerShdw>
                </a:effectLst>
              </a:rPr>
              <a:t> in the sons of disobedience,  3 among whom also </a:t>
            </a:r>
            <a:r>
              <a:rPr lang="en-US" altLang="en-US" u="sng" dirty="0">
                <a:effectLst>
                  <a:outerShdw blurRad="38100" dist="38100" dir="2700000" algn="tl">
                    <a:srgbClr val="000000"/>
                  </a:outerShdw>
                </a:effectLst>
              </a:rPr>
              <a:t>we all once conducted ourselves</a:t>
            </a:r>
            <a:r>
              <a:rPr lang="en-US" altLang="en-US" dirty="0">
                <a:effectLst>
                  <a:outerShdw blurRad="38100" dist="38100" dir="2700000" algn="tl">
                    <a:srgbClr val="000000"/>
                  </a:outerShdw>
                </a:effectLst>
              </a:rPr>
              <a:t> in the lusts of our flesh, </a:t>
            </a:r>
            <a:r>
              <a:rPr lang="en-US" altLang="en-US" u="sng" dirty="0">
                <a:effectLst>
                  <a:outerShdw blurRad="38100" dist="38100" dir="2700000" algn="tl">
                    <a:srgbClr val="000000"/>
                  </a:outerShdw>
                </a:effectLst>
              </a:rPr>
              <a:t>fulfilling the desires of the flesh and of </a:t>
            </a:r>
            <a:r>
              <a:rPr lang="en-US" altLang="en-US" dirty="0">
                <a:effectLst>
                  <a:outerShdw blurRad="38100" dist="38100" dir="2700000" algn="tl">
                    <a:srgbClr val="000000"/>
                  </a:outerShdw>
                </a:effectLst>
              </a:rPr>
              <a:t>the mind, and were by nature children of wrath, just as the others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70600429"/>
      </p:ext>
    </p:extLst>
  </p:cSld>
  <p:clrMapOvr>
    <a:masterClrMapping/>
  </p:clrMapOvr>
  <p:transition>
    <p:pull dir="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you really stand as a Christian </a:t>
            </a:r>
            <a:r>
              <a:rPr lang="en-US" altLang="en-US" i="1" u="sng" dirty="0">
                <a:effectLst>
                  <a:outerShdw blurRad="38100" dist="38100" dir="2700000" algn="tl">
                    <a:srgbClr val="000000"/>
                  </a:outerShdw>
                </a:effectLst>
              </a:rPr>
              <a:t>the world will not like it</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At </a:t>
            </a:r>
            <a:r>
              <a:rPr lang="en-US" altLang="en-US" dirty="0">
                <a:effectLst>
                  <a:outerShdw blurRad="38100" dist="38100" dir="2700000" algn="tl">
                    <a:srgbClr val="000000"/>
                  </a:outerShdw>
                </a:effectLst>
              </a:rPr>
              <a:t>one time in my life I did not like Christians either (that is real Christians, not </a:t>
            </a:r>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name only kind).</a:t>
            </a:r>
          </a:p>
          <a:p>
            <a:r>
              <a:rPr lang="en-US" altLang="en-US" dirty="0" smtClean="0">
                <a:effectLst>
                  <a:outerShdw blurRad="38100" dist="38100" dir="2700000" algn="tl">
                    <a:srgbClr val="000000"/>
                  </a:outerShdw>
                </a:effectLst>
              </a:rPr>
              <a:t>Those </a:t>
            </a:r>
            <a:r>
              <a:rPr lang="en-US" altLang="en-US" dirty="0">
                <a:effectLst>
                  <a:outerShdw blurRad="38100" dist="38100" dir="2700000" algn="tl">
                    <a:srgbClr val="000000"/>
                  </a:outerShdw>
                </a:effectLst>
              </a:rPr>
              <a:t>who would dare be against drinking, dancing or other social norms would </a:t>
            </a:r>
            <a:r>
              <a:rPr lang="en-US" altLang="en-US" dirty="0" smtClean="0">
                <a:effectLst>
                  <a:outerShdw blurRad="38100" dist="38100" dir="2700000" algn="tl">
                    <a:srgbClr val="000000"/>
                  </a:outerShdw>
                </a:effectLst>
              </a:rPr>
              <a:t>be </a:t>
            </a:r>
            <a:r>
              <a:rPr lang="en-US" altLang="en-US" dirty="0">
                <a:effectLst>
                  <a:outerShdw blurRad="38100" dist="38100" dir="2700000" algn="tl">
                    <a:srgbClr val="000000"/>
                  </a:outerShdw>
                </a:effectLst>
              </a:rPr>
              <a:t>considered “judgmental” (</a:t>
            </a:r>
            <a:r>
              <a:rPr lang="en-US" altLang="en-US" i="1" u="sng" dirty="0">
                <a:effectLst>
                  <a:outerShdw blurRad="38100" dist="38100" dir="2700000" algn="tl">
                    <a:srgbClr val="000000"/>
                  </a:outerShdw>
                </a:effectLst>
              </a:rPr>
              <a:t>Even if they did not say a word</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Pt 4:3-4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0288286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Peter 4:3-4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we have spent enough of our past lifetime in doing the will of the Gentiles -- when we walked in lewdness, lusts, drunkenness, revelries, drinking parties, and abominable idolatries.  4 In regard to these, </a:t>
            </a:r>
            <a:r>
              <a:rPr lang="en-US" altLang="en-US" u="sng" dirty="0">
                <a:effectLst>
                  <a:outerShdw blurRad="38100" dist="38100" dir="2700000" algn="tl">
                    <a:srgbClr val="000000"/>
                  </a:outerShdw>
                </a:effectLst>
              </a:rPr>
              <a:t>they think it strange that you do not run with them</a:t>
            </a:r>
            <a:r>
              <a:rPr lang="en-US" altLang="en-US" dirty="0">
                <a:effectLst>
                  <a:outerShdw blurRad="38100" dist="38100" dir="2700000" algn="tl">
                    <a:srgbClr val="000000"/>
                  </a:outerShdw>
                </a:effectLst>
              </a:rPr>
              <a:t> in the same flood of dissipation, </a:t>
            </a:r>
            <a:r>
              <a:rPr lang="en-US" altLang="en-US" u="sng" dirty="0">
                <a:effectLst>
                  <a:outerShdw blurRad="38100" dist="38100" dir="2700000" algn="tl">
                    <a:srgbClr val="000000"/>
                  </a:outerShdw>
                </a:effectLst>
              </a:rPr>
              <a:t>speaking evil of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83771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world screams out:” Do Not Correct Me!” The present day </a:t>
            </a:r>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non-traditional” movement in churches is </a:t>
            </a:r>
            <a:r>
              <a:rPr lang="en-US" altLang="en-US" i="1" u="sng" dirty="0">
                <a:effectLst>
                  <a:outerShdw blurRad="38100" dist="38100" dir="2700000" algn="tl">
                    <a:srgbClr val="000000"/>
                  </a:outerShdw>
                </a:effectLst>
              </a:rPr>
              <a:t>full of this spirit</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(John 16:20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4111042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16:20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"Most assuredly, I say to you that you will weep and lament, but </a:t>
            </a:r>
            <a:r>
              <a:rPr lang="en-US" altLang="en-US" u="sng" dirty="0">
                <a:effectLst>
                  <a:outerShdw blurRad="38100" dist="38100" dir="2700000" algn="tl">
                    <a:srgbClr val="000000"/>
                  </a:outerShdw>
                </a:effectLst>
              </a:rPr>
              <a:t>the world will rejoice</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you will be sorrowful</a:t>
            </a:r>
            <a:r>
              <a:rPr lang="en-US" altLang="en-US" dirty="0">
                <a:effectLst>
                  <a:outerShdw blurRad="38100" dist="38100" dir="2700000" algn="tl">
                    <a:srgbClr val="000000"/>
                  </a:outerShdw>
                </a:effectLst>
              </a:rPr>
              <a:t>, but your sorrow will be turned into joy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743475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thought I was going to heaven!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John 16:2-3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171391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16:2-3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"They will put you out of the synagogues; yes, the time is coming that </a:t>
            </a:r>
            <a:r>
              <a:rPr lang="en-US" altLang="en-US" u="sng" dirty="0">
                <a:effectLst>
                  <a:outerShdw blurRad="38100" dist="38100" dir="2700000" algn="tl">
                    <a:srgbClr val="000000"/>
                  </a:outerShdw>
                </a:effectLst>
              </a:rPr>
              <a:t>whoever kills you will think that he offers God service</a:t>
            </a:r>
            <a:r>
              <a:rPr lang="en-US" altLang="en-US" dirty="0">
                <a:effectLst>
                  <a:outerShdw blurRad="38100" dist="38100" dir="2700000" algn="tl">
                    <a:srgbClr val="000000"/>
                  </a:outerShdw>
                </a:effectLst>
              </a:rPr>
              <a:t>.  3 "And these things they will do to you because </a:t>
            </a:r>
            <a:r>
              <a:rPr lang="en-US" altLang="en-US" u="sng" dirty="0">
                <a:effectLst>
                  <a:outerShdw blurRad="38100" dist="38100" dir="2700000" algn="tl">
                    <a:srgbClr val="000000"/>
                  </a:outerShdw>
                </a:effectLst>
              </a:rPr>
              <a:t>they have not known the Father nor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170249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has the “Good old boy” concept. I had </a:t>
            </a:r>
            <a:r>
              <a:rPr lang="en-US" altLang="en-US" i="1" u="sng" dirty="0">
                <a:effectLst>
                  <a:outerShdw blurRad="38100" dist="38100" dir="2700000" algn="tl">
                    <a:srgbClr val="000000"/>
                  </a:outerShdw>
                </a:effectLst>
              </a:rPr>
              <a:t>no daily concept of God’s judgment</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did not understand </a:t>
            </a:r>
            <a:r>
              <a:rPr lang="en-US" altLang="en-US" i="1" u="sng" dirty="0">
                <a:effectLst>
                  <a:outerShdw blurRad="38100" dist="38100" dir="2700000" algn="tl">
                    <a:srgbClr val="000000"/>
                  </a:outerShdw>
                </a:effectLst>
              </a:rPr>
              <a:t>the consequences of my own sin</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(Rom 3:23; 6:23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282617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3:23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all have sinned and </a:t>
            </a:r>
            <a:r>
              <a:rPr lang="en-US" altLang="en-US" u="sng" dirty="0">
                <a:effectLst>
                  <a:outerShdw blurRad="38100" dist="38100" dir="2700000" algn="tl">
                    <a:srgbClr val="000000"/>
                  </a:outerShdw>
                </a:effectLst>
              </a:rPr>
              <a:t>fall short of the glory of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141579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6:23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a:t>
            </a:r>
            <a:r>
              <a:rPr lang="en-US" altLang="en-US" u="sng" dirty="0">
                <a:effectLst>
                  <a:outerShdw blurRad="38100" dist="38100" dir="2700000" algn="tl">
                    <a:srgbClr val="000000"/>
                  </a:outerShdw>
                </a:effectLst>
              </a:rPr>
              <a:t>the wages of sin is death</a:t>
            </a:r>
            <a:r>
              <a:rPr lang="en-US" altLang="en-US" dirty="0">
                <a:effectLst>
                  <a:outerShdw blurRad="38100" dist="38100" dir="2700000" algn="tl">
                    <a:srgbClr val="000000"/>
                  </a:outerShdw>
                </a:effectLst>
              </a:rPr>
              <a:t>, but the gift of God is eternal life in Christ Jesus our Lord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631723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wanted a religion to salve my conscience but </a:t>
            </a:r>
            <a:r>
              <a:rPr lang="en-US" altLang="en-US" i="1" u="sng" dirty="0">
                <a:effectLst>
                  <a:outerShdw blurRad="38100" dist="38100" dir="2700000" algn="tl">
                    <a:srgbClr val="000000"/>
                  </a:outerShdw>
                </a:effectLst>
              </a:rPr>
              <a:t>not one that changed me</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My </a:t>
            </a:r>
            <a:r>
              <a:rPr lang="en-US" altLang="en-US" dirty="0">
                <a:effectLst>
                  <a:outerShdw blurRad="38100" dist="38100" dir="2700000" algn="tl">
                    <a:srgbClr val="000000"/>
                  </a:outerShdw>
                </a:effectLst>
              </a:rPr>
              <a:t>goals, heart and life was in the world. But I thought </a:t>
            </a:r>
            <a:r>
              <a:rPr lang="en-US" altLang="en-US" i="1" u="sng" dirty="0">
                <a:effectLst>
                  <a:outerShdw blurRad="38100" dist="38100" dir="2700000" algn="tl">
                    <a:srgbClr val="000000"/>
                  </a:outerShdw>
                </a:effectLst>
              </a:rPr>
              <a:t>I was going to heaven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0932305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There are some things common to all Christians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not an enjoyable thing to look back at a time of self-deceit and bondage.</a:t>
            </a:r>
          </a:p>
          <a:p>
            <a:r>
              <a:rPr lang="en-US" altLang="en-US" dirty="0" smtClean="0">
                <a:effectLst>
                  <a:outerShdw blurRad="38100" dist="38100" dir="2700000" algn="tl">
                    <a:srgbClr val="000000"/>
                  </a:outerShdw>
                </a:effectLst>
              </a:rPr>
              <a:t>Paul </a:t>
            </a:r>
            <a:r>
              <a:rPr lang="en-US" altLang="en-US" dirty="0">
                <a:effectLst>
                  <a:outerShdw blurRad="38100" dist="38100" dir="2700000" algn="tl">
                    <a:srgbClr val="000000"/>
                  </a:outerShdw>
                </a:effectLst>
              </a:rPr>
              <a:t>found this </a:t>
            </a:r>
            <a:r>
              <a:rPr lang="en-US" altLang="en-US" i="1" u="sng" dirty="0">
                <a:effectLst>
                  <a:outerShdw blurRad="38100" dist="38100" dir="2700000" algn="tl">
                    <a:srgbClr val="000000"/>
                  </a:outerShdw>
                </a:effectLst>
              </a:rPr>
              <a:t>a good teaching opportunity</a:t>
            </a:r>
            <a:r>
              <a:rPr lang="en-US" altLang="en-US" dirty="0">
                <a:effectLst>
                  <a:outerShdw blurRad="38100" dist="38100" dir="2700000" algn="tl">
                    <a:srgbClr val="000000"/>
                  </a:outerShdw>
                </a:effectLst>
              </a:rPr>
              <a:t> to describe his past struggles.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(1 Tim 1:12-15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08561688"/>
      </p:ext>
    </p:extLst>
  </p:cSld>
  <p:clrMapOvr>
    <a:masterClrMapping/>
  </p:clrMapOvr>
  <p:transition>
    <p:pull dir="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had </a:t>
            </a:r>
            <a:r>
              <a:rPr lang="en-US" altLang="en-US" b="1" i="1" u="sng" dirty="0">
                <a:effectLst>
                  <a:outerShdw blurRad="38100" dist="38100" dir="2700000" algn="tl">
                    <a:srgbClr val="000000"/>
                  </a:outerShdw>
                </a:effectLst>
              </a:rPr>
              <a:t>no peace</a:t>
            </a:r>
            <a:r>
              <a:rPr lang="en-US" altLang="en-US" dirty="0">
                <a:effectLst>
                  <a:outerShdw blurRad="38100" dist="38100" dir="2700000" algn="tl">
                    <a:srgbClr val="000000"/>
                  </a:outerShdw>
                </a:effectLst>
              </a:rPr>
              <a:t> in my life but I was afraid and did not know what to do.</a:t>
            </a:r>
          </a:p>
          <a:p>
            <a:r>
              <a:rPr lang="en-US" altLang="en-US" dirty="0" smtClean="0">
                <a:effectLst>
                  <a:outerShdw blurRad="38100" dist="38100" dir="2700000" algn="tl">
                    <a:srgbClr val="000000"/>
                  </a:outerShdw>
                </a:effectLst>
              </a:rPr>
              <a:t>Yes </a:t>
            </a:r>
            <a:r>
              <a:rPr lang="en-US" altLang="en-US" dirty="0">
                <a:effectLst>
                  <a:outerShdw blurRad="38100" dist="38100" dir="2700000" algn="tl">
                    <a:srgbClr val="000000"/>
                  </a:outerShdw>
                </a:effectLst>
              </a:rPr>
              <a:t>I had my highs, but they were temporary.</a:t>
            </a:r>
          </a:p>
          <a:p>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was not in control! I had to constantly look for that “high”.</a:t>
            </a:r>
          </a:p>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fact </a:t>
            </a:r>
            <a:r>
              <a:rPr lang="en-US" altLang="en-US" i="1" u="sng" dirty="0">
                <a:effectLst>
                  <a:outerShdw blurRad="38100" dist="38100" dir="2700000" algn="tl">
                    <a:srgbClr val="000000"/>
                  </a:outerShdw>
                </a:effectLst>
              </a:rPr>
              <a:t>I wanted escape</a:t>
            </a:r>
            <a:r>
              <a:rPr lang="en-US" altLang="en-US" dirty="0">
                <a:effectLst>
                  <a:outerShdw blurRad="38100" dist="38100" dir="2700000" algn="tl">
                    <a:srgbClr val="000000"/>
                  </a:outerShdw>
                </a:effectLst>
              </a:rPr>
              <a:t>. What a vain life! </a:t>
            </a:r>
            <a:r>
              <a:rPr lang="en-US" altLang="en-US" b="1" dirty="0">
                <a:effectLst>
                  <a:outerShdw blurRad="38100" dist="38100" dir="2700000" algn="tl">
                    <a:srgbClr val="000000"/>
                  </a:outerShdw>
                </a:effectLst>
              </a:rPr>
              <a:t>(John 14:27; 16:32-33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010719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14:27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"Peace I leave with you, My peace I give to you; </a:t>
            </a:r>
            <a:r>
              <a:rPr lang="en-US" altLang="en-US" u="sng" dirty="0">
                <a:effectLst>
                  <a:outerShdw blurRad="38100" dist="38100" dir="2700000" algn="tl">
                    <a:srgbClr val="000000"/>
                  </a:outerShdw>
                </a:effectLst>
              </a:rPr>
              <a:t>not as the world gives do I give to you</a:t>
            </a:r>
            <a:r>
              <a:rPr lang="en-US" altLang="en-US" dirty="0">
                <a:effectLst>
                  <a:outerShdw blurRad="38100" dist="38100" dir="2700000" algn="tl">
                    <a:srgbClr val="000000"/>
                  </a:outerShdw>
                </a:effectLst>
              </a:rPr>
              <a:t>. Let not your heart be troubled, neither let it be afraid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148182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16:22-23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"Therefore you now have sorrow; but I will see you again and your heart will rejoice, and </a:t>
            </a:r>
            <a:r>
              <a:rPr lang="en-US" altLang="en-US" u="sng" dirty="0">
                <a:effectLst>
                  <a:outerShdw blurRad="38100" dist="38100" dir="2700000" algn="tl">
                    <a:srgbClr val="000000"/>
                  </a:outerShdw>
                </a:effectLst>
              </a:rPr>
              <a:t>your joy no one will take from you</a:t>
            </a:r>
            <a:r>
              <a:rPr lang="en-US" altLang="en-US" dirty="0">
                <a:effectLst>
                  <a:outerShdw blurRad="38100" dist="38100" dir="2700000" algn="tl">
                    <a:srgbClr val="000000"/>
                  </a:outerShdw>
                </a:effectLst>
              </a:rPr>
              <a:t>.  23 "And in that day you will ask Me nothing. Most assuredly, I say to you, whatever you ask the Father in My name He will give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3850019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i="1" u="sng" dirty="0" smtClean="0">
                <a:effectLst>
                  <a:outerShdw blurRad="38100" dist="38100" dir="2700000" algn="tl">
                    <a:srgbClr val="000000"/>
                  </a:outerShdw>
                </a:effectLst>
              </a:rPr>
              <a:t>I </a:t>
            </a:r>
            <a:r>
              <a:rPr lang="en-US" altLang="en-US" i="1" u="sng" dirty="0">
                <a:effectLst>
                  <a:outerShdw blurRad="38100" dist="38100" dir="2700000" algn="tl">
                    <a:srgbClr val="000000"/>
                  </a:outerShdw>
                </a:effectLst>
              </a:rPr>
              <a:t>had to wear a mask</a:t>
            </a:r>
            <a:r>
              <a:rPr lang="en-US" altLang="en-US" dirty="0">
                <a:effectLst>
                  <a:outerShdw blurRad="38100" dist="38100" dir="2700000" algn="tl">
                    <a:srgbClr val="000000"/>
                  </a:outerShdw>
                </a:effectLst>
              </a:rPr>
              <a:t> because of my self-deception.</a:t>
            </a:r>
          </a:p>
          <a:p>
            <a:r>
              <a:rPr lang="en-US" altLang="en-US" dirty="0" smtClean="0">
                <a:effectLst>
                  <a:outerShdw blurRad="38100" dist="38100" dir="2700000" algn="tl">
                    <a:srgbClr val="000000"/>
                  </a:outerShdw>
                </a:effectLst>
              </a:rPr>
              <a:t>With </a:t>
            </a:r>
            <a:r>
              <a:rPr lang="en-US" altLang="en-US" dirty="0">
                <a:effectLst>
                  <a:outerShdw blurRad="38100" dist="38100" dir="2700000" algn="tl">
                    <a:srgbClr val="000000"/>
                  </a:outerShdw>
                </a:effectLst>
              </a:rPr>
              <a:t>the world, you wear a mask. Dishonesty is a must.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Jn 14:17; 2 Cor 4:4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408900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14:17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 Spirit of truth, </a:t>
            </a:r>
            <a:r>
              <a:rPr lang="en-US" altLang="en-US" u="sng" dirty="0">
                <a:effectLst>
                  <a:outerShdw blurRad="38100" dist="38100" dir="2700000" algn="tl">
                    <a:srgbClr val="000000"/>
                  </a:outerShdw>
                </a:effectLst>
              </a:rPr>
              <a:t>whom the world cannot receive</a:t>
            </a:r>
            <a:r>
              <a:rPr lang="en-US" altLang="en-US" dirty="0">
                <a:effectLst>
                  <a:outerShdw blurRad="38100" dist="38100" dir="2700000" algn="tl">
                    <a:srgbClr val="000000"/>
                  </a:outerShdw>
                </a:effectLst>
              </a:rPr>
              <a:t>, because it neither sees Him nor knows Him; but you know Him, for He dwells with you and will be in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102830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Corinthians 4:4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whose minds </a:t>
            </a:r>
            <a:r>
              <a:rPr lang="en-US" altLang="en-US" u="sng" dirty="0">
                <a:effectLst>
                  <a:outerShdw blurRad="38100" dist="38100" dir="2700000" algn="tl">
                    <a:srgbClr val="000000"/>
                  </a:outerShdw>
                </a:effectLst>
              </a:rPr>
              <a:t>the god of this age has blinded</a:t>
            </a:r>
            <a:r>
              <a:rPr lang="en-US" altLang="en-US" dirty="0">
                <a:effectLst>
                  <a:outerShdw blurRad="38100" dist="38100" dir="2700000" algn="tl">
                    <a:srgbClr val="000000"/>
                  </a:outerShdw>
                </a:effectLst>
              </a:rPr>
              <a:t>, who do not believe, lest the light of the gospel of the glory of Christ, who is the image of God, should shine on them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603631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is another way! </a:t>
            </a:r>
            <a:r>
              <a:rPr lang="en-US" altLang="en-US" b="1" dirty="0">
                <a:effectLst>
                  <a:outerShdw blurRad="38100" dist="38100" dir="2700000" algn="tl">
                    <a:srgbClr val="000000"/>
                  </a:outerShdw>
                </a:effectLst>
              </a:rPr>
              <a:t>(Rom 7:24-25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8618952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Worldliness thrives on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7:24-25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 wretched man that I am! </a:t>
            </a:r>
            <a:r>
              <a:rPr lang="en-US" altLang="en-US" u="sng" dirty="0">
                <a:effectLst>
                  <a:outerShdw blurRad="38100" dist="38100" dir="2700000" algn="tl">
                    <a:srgbClr val="000000"/>
                  </a:outerShdw>
                </a:effectLst>
              </a:rPr>
              <a:t>Who will deliver me from this body of death</a:t>
            </a:r>
            <a:r>
              <a:rPr lang="en-US" altLang="en-US" dirty="0">
                <a:effectLst>
                  <a:outerShdw blurRad="38100" dist="38100" dir="2700000" algn="tl">
                    <a:srgbClr val="000000"/>
                  </a:outerShdw>
                </a:effectLst>
              </a:rPr>
              <a:t>?  25 </a:t>
            </a:r>
            <a:r>
              <a:rPr lang="en-US" altLang="en-US" u="sng" dirty="0">
                <a:effectLst>
                  <a:outerShdw blurRad="38100" dist="38100" dir="2700000" algn="tl">
                    <a:srgbClr val="000000"/>
                  </a:outerShdw>
                </a:effectLst>
              </a:rPr>
              <a:t>I thank God -- through Jesus Christ our Lord</a:t>
            </a:r>
            <a:r>
              <a:rPr lang="en-US" altLang="en-US" dirty="0">
                <a:effectLst>
                  <a:outerShdw blurRad="38100" dist="38100" dir="2700000" algn="tl">
                    <a:srgbClr val="000000"/>
                  </a:outerShdw>
                </a:effectLst>
              </a:rPr>
              <a:t>! So then, with the mind I myself serve the law of God, but with the flesh the law of sin.</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1581654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I was able to be freed from the slavery of the world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 </a:t>
            </a:r>
            <a:r>
              <a:rPr lang="en-US" altLang="en-US" i="1" u="sng" dirty="0">
                <a:effectLst>
                  <a:outerShdw blurRad="38100" dist="38100" dir="2700000" algn="tl">
                    <a:srgbClr val="000000"/>
                  </a:outerShdw>
                </a:effectLst>
              </a:rPr>
              <a:t>asked God for light</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7:17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844659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I was able to be freed from the slavery of the world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7:17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"If anyone wants to do His will, he shall know concerning the doctrine, whether it is from God or whether I speak on My own authority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114221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There are some things common to all Christians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Timothy 1:12-15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a:t>
            </a:r>
            <a:r>
              <a:rPr lang="en-US" altLang="en-US" u="sng" dirty="0">
                <a:effectLst>
                  <a:outerShdw blurRad="38100" dist="38100" dir="2700000" algn="tl">
                    <a:srgbClr val="000000"/>
                  </a:outerShdw>
                </a:effectLst>
              </a:rPr>
              <a:t>I thank Christ Jesus our Lor</a:t>
            </a:r>
            <a:r>
              <a:rPr lang="en-US" altLang="en-US" dirty="0">
                <a:effectLst>
                  <a:outerShdw blurRad="38100" dist="38100" dir="2700000" algn="tl">
                    <a:srgbClr val="000000"/>
                  </a:outerShdw>
                </a:effectLst>
              </a:rPr>
              <a:t>d who has enabled me, because He counted me faithful, putting me into the ministry,  13 although I was formerly a blasphemer, a persecutor, and an insolent man; but I obtained mercy because I did it ignorantly in unbelief.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35113355"/>
      </p:ext>
    </p:extLst>
  </p:cSld>
  <p:clrMapOvr>
    <a:masterClrMapping/>
  </p:clrMapOvr>
  <p:transition>
    <p:pull dir="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I was able to be freed from the slavery of the world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was moving too fast into sin. I began through peer pressure to try alcohol </a:t>
            </a:r>
          </a:p>
          <a:p>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faced death and </a:t>
            </a:r>
            <a:r>
              <a:rPr lang="en-US" altLang="en-US" i="1" u="sng" dirty="0">
                <a:effectLst>
                  <a:outerShdw blurRad="38100" dist="38100" dir="2700000" algn="tl">
                    <a:srgbClr val="000000"/>
                  </a:outerShdw>
                </a:effectLst>
              </a:rPr>
              <a:t>my mask was removed in terror</a:t>
            </a:r>
            <a:r>
              <a:rPr lang="en-US" altLang="en-US" dirty="0">
                <a:effectLst>
                  <a:outerShdw blurRad="38100" dist="38100" dir="2700000" algn="tl">
                    <a:srgbClr val="000000"/>
                  </a:outerShdw>
                </a:effectLst>
              </a:rPr>
              <a:t>. I knew I was lost.</a:t>
            </a:r>
          </a:p>
          <a:p>
            <a:r>
              <a:rPr lang="en-US" altLang="en-US" dirty="0" smtClean="0">
                <a:effectLst>
                  <a:outerShdw blurRad="38100" dist="38100" dir="2700000" algn="tl">
                    <a:srgbClr val="000000"/>
                  </a:outerShdw>
                </a:effectLst>
              </a:rPr>
              <a:t>I </a:t>
            </a:r>
            <a:r>
              <a:rPr lang="en-US" altLang="en-US" i="1" u="sng" dirty="0">
                <a:effectLst>
                  <a:outerShdw blurRad="38100" dist="38100" dir="2700000" algn="tl">
                    <a:srgbClr val="000000"/>
                  </a:outerShdw>
                </a:effectLst>
              </a:rPr>
              <a:t>began to seek God</a:t>
            </a:r>
            <a:r>
              <a:rPr lang="en-US" altLang="en-US" dirty="0">
                <a:effectLst>
                  <a:outerShdw blurRad="38100" dist="38100" dir="2700000" algn="tl">
                    <a:srgbClr val="000000"/>
                  </a:outerShdw>
                </a:effectLst>
              </a:rPr>
              <a:t> from a reading of the Bible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783049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I was able to be freed from the slavery of the world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must </a:t>
            </a:r>
            <a:r>
              <a:rPr lang="en-US" altLang="en-US" i="1" u="sng" dirty="0">
                <a:effectLst>
                  <a:outerShdw blurRad="38100" dist="38100" dir="2700000" algn="tl">
                    <a:srgbClr val="000000"/>
                  </a:outerShdw>
                </a:effectLst>
              </a:rPr>
              <a:t>die to the worl</a:t>
            </a:r>
            <a:r>
              <a:rPr lang="en-US" altLang="en-US" dirty="0">
                <a:effectLst>
                  <a:outerShdw blurRad="38100" dist="38100" dir="2700000" algn="tl">
                    <a:srgbClr val="000000"/>
                  </a:outerShdw>
                </a:effectLst>
              </a:rPr>
              <a:t>d.</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must </a:t>
            </a:r>
            <a:r>
              <a:rPr lang="en-US" altLang="en-US" i="1" u="sng" dirty="0">
                <a:effectLst>
                  <a:outerShdw blurRad="38100" dist="38100" dir="2700000" algn="tl">
                    <a:srgbClr val="000000"/>
                  </a:outerShdw>
                </a:effectLst>
              </a:rPr>
              <a:t>be sick of it</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(James 4:3-4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8150368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I was able to be freed from the slavery of the world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James </a:t>
            </a:r>
            <a:r>
              <a:rPr lang="en-US" altLang="en-US" b="1" u="sng" dirty="0">
                <a:effectLst>
                  <a:outerShdw blurRad="38100" dist="38100" dir="2700000" algn="tl">
                    <a:srgbClr val="000000"/>
                  </a:outerShdw>
                </a:effectLst>
              </a:rPr>
              <a:t>4:3-4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You ask and do not receive, because you ask amiss, that you may spend it on your pleasures.  4 Adulterers and adulteresses! Do you not know that </a:t>
            </a:r>
            <a:r>
              <a:rPr lang="en-US" altLang="en-US" u="sng" dirty="0">
                <a:effectLst>
                  <a:outerShdw blurRad="38100" dist="38100" dir="2700000" algn="tl">
                    <a:srgbClr val="000000"/>
                  </a:outerShdw>
                </a:effectLst>
              </a:rPr>
              <a:t>friendship with the world is enmity with God</a:t>
            </a:r>
            <a:r>
              <a:rPr lang="en-US" altLang="en-US" dirty="0">
                <a:effectLst>
                  <a:outerShdw blurRad="38100" dist="38100" dir="2700000" algn="tl">
                    <a:srgbClr val="000000"/>
                  </a:outerShdw>
                </a:effectLst>
              </a:rPr>
              <a:t>? Whoever therefore wants to be a friend of the world makes himself an enemy of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7699340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I was able to be freed from the slavery of the world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must </a:t>
            </a:r>
            <a:r>
              <a:rPr lang="en-US" altLang="en-US" i="1" u="sng" dirty="0">
                <a:effectLst>
                  <a:outerShdw blurRad="38100" dist="38100" dir="2700000" algn="tl">
                    <a:srgbClr val="000000"/>
                  </a:outerShdw>
                </a:effectLst>
              </a:rPr>
              <a:t>die to our lusts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(Gal 6:14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2891220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I was able to be freed from the slavery of the world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Galatians </a:t>
            </a:r>
            <a:r>
              <a:rPr lang="en-US" altLang="en-US" b="1" u="sng" dirty="0">
                <a:effectLst>
                  <a:outerShdw blurRad="38100" dist="38100" dir="2700000" algn="tl">
                    <a:srgbClr val="000000"/>
                  </a:outerShdw>
                </a:effectLst>
              </a:rPr>
              <a:t>6:14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God forbid that I should boast except in the cross of our Lord Jesus Christ, by whom </a:t>
            </a:r>
            <a:r>
              <a:rPr lang="en-US" altLang="en-US" u="sng" dirty="0">
                <a:effectLst>
                  <a:outerShdw blurRad="38100" dist="38100" dir="2700000" algn="tl">
                    <a:srgbClr val="000000"/>
                  </a:outerShdw>
                </a:effectLst>
              </a:rPr>
              <a:t>the world has been crucified to me, and I to the world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7065065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I was able to be freed from the slavery of the world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must </a:t>
            </a:r>
            <a:r>
              <a:rPr lang="en-US" altLang="en-US" i="1" u="sng" dirty="0">
                <a:effectLst>
                  <a:outerShdw blurRad="38100" dist="38100" dir="2700000" algn="tl">
                    <a:srgbClr val="000000"/>
                  </a:outerShdw>
                </a:effectLst>
              </a:rPr>
              <a:t>live a life of </a:t>
            </a:r>
            <a:r>
              <a:rPr lang="en-US" altLang="en-US" i="1" u="sng" dirty="0" smtClean="0">
                <a:effectLst>
                  <a:outerShdw blurRad="38100" dist="38100" dir="2700000" algn="tl">
                    <a:srgbClr val="000000"/>
                  </a:outerShdw>
                </a:effectLst>
              </a:rPr>
              <a:t>conviction.</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John 5:4-5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114341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I was able to be freed from the slavery of the world </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John </a:t>
            </a:r>
            <a:r>
              <a:rPr lang="en-US" altLang="en-US" b="1" u="sng" dirty="0" smtClean="0">
                <a:effectLst>
                  <a:outerShdw blurRad="38100" dist="38100" dir="2700000" algn="tl">
                    <a:srgbClr val="000000"/>
                  </a:outerShdw>
                </a:effectLst>
              </a:rPr>
              <a:t>5:4-5</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For whatever is born of God </a:t>
            </a:r>
            <a:r>
              <a:rPr lang="en-US" altLang="en-US" u="sng" dirty="0">
                <a:effectLst>
                  <a:outerShdw blurRad="38100" dist="38100" dir="2700000" algn="tl">
                    <a:srgbClr val="000000"/>
                  </a:outerShdw>
                </a:effectLst>
              </a:rPr>
              <a:t>overcomes the world</a:t>
            </a:r>
            <a:r>
              <a:rPr lang="en-US" altLang="en-US" dirty="0">
                <a:effectLst>
                  <a:outerShdw blurRad="38100" dist="38100" dir="2700000" algn="tl">
                    <a:srgbClr val="000000"/>
                  </a:outerShdw>
                </a:effectLst>
              </a:rPr>
              <a:t>. And this is </a:t>
            </a:r>
            <a:r>
              <a:rPr lang="en-US" altLang="en-US" u="sng" dirty="0">
                <a:effectLst>
                  <a:outerShdw blurRad="38100" dist="38100" dir="2700000" algn="tl">
                    <a:srgbClr val="000000"/>
                  </a:outerShdw>
                </a:effectLst>
              </a:rPr>
              <a:t>the victory that has overcome the world -- our faith</a:t>
            </a:r>
            <a:r>
              <a:rPr lang="en-US" altLang="en-US" dirty="0">
                <a:effectLst>
                  <a:outerShdw blurRad="38100" dist="38100" dir="2700000" algn="tl">
                    <a:srgbClr val="000000"/>
                  </a:outerShdw>
                </a:effectLst>
              </a:rPr>
              <a:t>.  5 Who is he who overcomes the world, but he who believes that Jesus is the Son of God?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22434397"/>
      </p:ext>
    </p:extLst>
  </p:cSld>
  <p:clrMapOvr>
    <a:masterClrMapping/>
  </p:clrMapOvr>
  <p:transition>
    <p:pull dir="rd"/>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I was able to be freed from the slavery of the world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does the worldly life lead to? Let us wake up and live for God!</a:t>
            </a:r>
          </a:p>
          <a:p>
            <a:r>
              <a:rPr lang="en-US" altLang="en-US" dirty="0" smtClean="0">
                <a:effectLst>
                  <a:outerShdw blurRad="38100" dist="38100" dir="2700000" algn="tl">
                    <a:srgbClr val="000000"/>
                  </a:outerShdw>
                </a:effectLst>
              </a:rPr>
              <a:t>Sadly  </a:t>
            </a:r>
            <a:r>
              <a:rPr lang="en-US" altLang="en-US" dirty="0">
                <a:effectLst>
                  <a:outerShdw blurRad="38100" dist="38100" dir="2700000" algn="tl">
                    <a:srgbClr val="000000"/>
                  </a:outerShdw>
                </a:effectLst>
              </a:rPr>
              <a:t>many who leave the world later find a way back in. </a:t>
            </a:r>
            <a:r>
              <a:rPr lang="en-US" altLang="en-US" b="1" dirty="0">
                <a:effectLst>
                  <a:outerShdw blurRad="38100" dist="38100" dir="2700000" algn="tl">
                    <a:srgbClr val="000000"/>
                  </a:outerShdw>
                </a:effectLst>
              </a:rPr>
              <a:t>(2 Pet 2:20; 1 Jn 4:4-5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310918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I was able to be freed from the slavery of the world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Peter 2:20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if, after they have escaped the pollutions of the world through the knowledge of the Lord and Savior Jesus Christ, </a:t>
            </a:r>
            <a:r>
              <a:rPr lang="en-US" altLang="en-US" u="sng" dirty="0">
                <a:effectLst>
                  <a:outerShdw blurRad="38100" dist="38100" dir="2700000" algn="tl">
                    <a:srgbClr val="000000"/>
                  </a:outerShdw>
                </a:effectLst>
              </a:rPr>
              <a:t>they are again entangled in them and overcome</a:t>
            </a:r>
            <a:r>
              <a:rPr lang="en-US" altLang="en-US" dirty="0">
                <a:effectLst>
                  <a:outerShdw blurRad="38100" dist="38100" dir="2700000" algn="tl">
                    <a:srgbClr val="000000"/>
                  </a:outerShdw>
                </a:effectLst>
              </a:rPr>
              <a:t>, the latter end is worse for them than the beginning</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834435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I was able to be freed from the slavery of the world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John 4:4-5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You are of God, little children, and have overcome them, because </a:t>
            </a:r>
            <a:r>
              <a:rPr lang="en-US" altLang="en-US" u="sng" dirty="0">
                <a:effectLst>
                  <a:outerShdw blurRad="38100" dist="38100" dir="2700000" algn="tl">
                    <a:srgbClr val="000000"/>
                  </a:outerShdw>
                </a:effectLst>
              </a:rPr>
              <a:t>He who is in you is greater than he who is in the world</a:t>
            </a:r>
            <a:r>
              <a:rPr lang="en-US" altLang="en-US" dirty="0">
                <a:effectLst>
                  <a:outerShdw blurRad="38100" dist="38100" dir="2700000" algn="tl">
                    <a:srgbClr val="000000"/>
                  </a:outerShdw>
                </a:effectLst>
              </a:rPr>
              <a:t>.  5 They are of the world. </a:t>
            </a:r>
            <a:r>
              <a:rPr lang="en-US" altLang="en-US" u="sng" dirty="0">
                <a:effectLst>
                  <a:outerShdw blurRad="38100" dist="38100" dir="2700000" algn="tl">
                    <a:srgbClr val="000000"/>
                  </a:outerShdw>
                </a:effectLst>
              </a:rPr>
              <a:t>Therefore they speak as of the world, and the world hears them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8114631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There are some things common to all Christians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14 </a:t>
            </a:r>
            <a:r>
              <a:rPr lang="en-US" altLang="en-US" dirty="0">
                <a:effectLst>
                  <a:outerShdw blurRad="38100" dist="38100" dir="2700000" algn="tl">
                    <a:srgbClr val="000000"/>
                  </a:outerShdw>
                </a:effectLst>
              </a:rPr>
              <a:t>And the grace of our Lord was exceedingly abundant, with faith and love which are in Christ Jesus.  15 This is a faithful saying and worthy of all acceptance, that </a:t>
            </a:r>
            <a:r>
              <a:rPr lang="en-US" altLang="en-US" u="sng" dirty="0">
                <a:effectLst>
                  <a:outerShdw blurRad="38100" dist="38100" dir="2700000" algn="tl">
                    <a:srgbClr val="000000"/>
                  </a:outerShdw>
                </a:effectLst>
              </a:rPr>
              <a:t>Christ Jesus came into the world to save sinners, of whom I am chief</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75323937"/>
      </p:ext>
    </p:extLst>
  </p:cSld>
  <p:clrMapOvr>
    <a:masterClrMapping/>
  </p:clrMapOvr>
  <p:transition>
    <p:pull dir="rd"/>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I was able to be freed from the slavery of the world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a great salvation we have in the Lord! </a:t>
            </a:r>
            <a:r>
              <a:rPr lang="en-US" altLang="en-US" b="1" dirty="0">
                <a:effectLst>
                  <a:outerShdw blurRad="38100" dist="38100" dir="2700000" algn="tl">
                    <a:srgbClr val="000000"/>
                  </a:outerShdw>
                </a:effectLst>
              </a:rPr>
              <a:t>(1 Tim 1:15-17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895204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I was able to be freed from the slavery of the world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Timothy 1:15-17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This is a faithful saying and worthy of all acceptance, that Christ Jesus came into the world to save sinners, of whom I am chief.  16 However, for this reason I obtained mercy, that in me first Jesus Christ might show all longsuffering, as a pattern to those who are going to believe on Him for everlasting life.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147032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I was able to be freed from the slavery of the world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17 </a:t>
            </a:r>
            <a:r>
              <a:rPr lang="en-US" altLang="en-US" dirty="0">
                <a:effectLst>
                  <a:outerShdw blurRad="38100" dist="38100" dir="2700000" algn="tl">
                    <a:srgbClr val="000000"/>
                  </a:outerShdw>
                </a:effectLst>
              </a:rPr>
              <a:t>Now to the King eternal, immortal, invisible, to God who alone is wise, be honor and glory forever and ever. Amen.</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37651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There are some things common to all Christians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my prayer that this study will help us not only to hate worldliness but to </a:t>
            </a:r>
            <a:r>
              <a:rPr lang="en-US" altLang="en-US" dirty="0" smtClean="0">
                <a:effectLst>
                  <a:outerShdw blurRad="38100" dist="38100" dir="2700000" algn="tl">
                    <a:srgbClr val="000000"/>
                  </a:outerShdw>
                </a:effectLst>
              </a:rPr>
              <a:t>rejoice </a:t>
            </a:r>
            <a:r>
              <a:rPr lang="en-US" altLang="en-US" dirty="0">
                <a:effectLst>
                  <a:outerShdw blurRad="38100" dist="38100" dir="2700000" algn="tl">
                    <a:srgbClr val="000000"/>
                  </a:outerShdw>
                </a:effectLst>
              </a:rPr>
              <a:t>in the grace of God that has </a:t>
            </a:r>
            <a:r>
              <a:rPr lang="en-US" altLang="en-US" i="1" u="sng" dirty="0">
                <a:effectLst>
                  <a:outerShdw blurRad="38100" dist="38100" dir="2700000" algn="tl">
                    <a:srgbClr val="000000"/>
                  </a:outerShdw>
                </a:effectLst>
              </a:rPr>
              <a:t>freed us from the bondage of </a:t>
            </a:r>
            <a:r>
              <a:rPr lang="en-US" altLang="en-US" i="1" u="sng" dirty="0" smtClean="0">
                <a:effectLst>
                  <a:outerShdw blurRad="38100" dist="38100" dir="2700000" algn="tl">
                    <a:srgbClr val="000000"/>
                  </a:outerShdw>
                </a:effectLst>
              </a:rPr>
              <a:t>sin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26290082"/>
      </p:ext>
    </p:extLst>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There are some things common to all Christians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One </a:t>
            </a:r>
            <a:r>
              <a:rPr lang="en-US" altLang="en-US" dirty="0">
                <a:effectLst>
                  <a:outerShdw blurRad="38100" dist="38100" dir="2700000" algn="tl">
                    <a:srgbClr val="000000"/>
                  </a:outerShdw>
                </a:effectLst>
              </a:rPr>
              <a:t>must be born again to leave the world! </a:t>
            </a:r>
            <a:r>
              <a:rPr lang="en-US" altLang="en-US" b="1" dirty="0">
                <a:effectLst>
                  <a:outerShdw blurRad="38100" dist="38100" dir="2700000" algn="tl">
                    <a:srgbClr val="000000"/>
                  </a:outerShdw>
                </a:effectLst>
              </a:rPr>
              <a:t>(Jn 3:3-5; Rom 6:3-4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92569726"/>
      </p:ext>
    </p:extLst>
  </p:cSld>
  <p:clrMapOvr>
    <a:masterClrMapping/>
  </p:clrMapOvr>
  <p:transition>
    <p:pull dir="rd"/>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7315</TotalTime>
  <Words>3313</Words>
  <Application>Microsoft Office PowerPoint</Application>
  <PresentationFormat>On-screen Show (4:3)</PresentationFormat>
  <Paragraphs>238</Paragraphs>
  <Slides>72</Slides>
  <Notes>72</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Default Design</vt:lpstr>
      <vt:lpstr>Why I Left the World</vt:lpstr>
      <vt:lpstr>There are some things common to all Christians</vt:lpstr>
      <vt:lpstr>There are some things common to all Christians</vt:lpstr>
      <vt:lpstr>There are some things common to all Christians</vt:lpstr>
      <vt:lpstr>There are some things common to all Christians</vt:lpstr>
      <vt:lpstr>There are some things common to all Christians</vt:lpstr>
      <vt:lpstr>There are some things common to all Christians</vt:lpstr>
      <vt:lpstr>There are some things common to all Christians</vt:lpstr>
      <vt:lpstr>There are some things common to all Christians</vt:lpstr>
      <vt:lpstr>There are some things common to all Christians</vt:lpstr>
      <vt:lpstr>There are some things common to all Christians</vt:lpstr>
      <vt:lpstr>There are some things common to all Christians</vt:lpstr>
      <vt:lpstr>What is the “Worldliness”?</vt:lpstr>
      <vt:lpstr>What is the “Worldliness”?</vt:lpstr>
      <vt:lpstr>What is the “Worldliness”?</vt:lpstr>
      <vt:lpstr>What is the “Worldliness”?</vt:lpstr>
      <vt:lpstr>What is the “Worldliness”?</vt:lpstr>
      <vt:lpstr>What is the “Worldliness”?</vt:lpstr>
      <vt:lpstr>What is the “Worldliness”?</vt:lpstr>
      <vt:lpstr>What is the “Worldliness”?</vt:lpstr>
      <vt:lpstr>What is the “Worldliness”?</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Worldliness thrives on deception</vt:lpstr>
      <vt:lpstr>How I was able to be freed from the slavery of the world </vt:lpstr>
      <vt:lpstr>How I was able to be freed from the slavery of the world </vt:lpstr>
      <vt:lpstr>How I was able to be freed from the slavery of the world </vt:lpstr>
      <vt:lpstr>How I was able to be freed from the slavery of the world </vt:lpstr>
      <vt:lpstr>How I was able to be freed from the slavery of the world </vt:lpstr>
      <vt:lpstr>How I was able to be freed from the slavery of the world </vt:lpstr>
      <vt:lpstr>How I was able to be freed from the slavery of the world </vt:lpstr>
      <vt:lpstr>How I was able to be freed from the slavery of the world </vt:lpstr>
      <vt:lpstr>How I was able to be freed from the slavery of the world </vt:lpstr>
      <vt:lpstr>How I was able to be freed from the slavery of the world </vt:lpstr>
      <vt:lpstr>How I was able to be freed from the slavery of the world </vt:lpstr>
      <vt:lpstr>How I was able to be freed from the slavery of the world </vt:lpstr>
      <vt:lpstr>How I was able to be freed from the slavery of the world </vt:lpstr>
      <vt:lpstr>How I was able to be freed from the slavery of the world </vt:lpstr>
      <vt:lpstr>How I was able to be freed from the slavery of the world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Larry Rouse</cp:lastModifiedBy>
  <cp:revision>115</cp:revision>
  <dcterms:created xsi:type="dcterms:W3CDTF">2011-01-22T21:17:58Z</dcterms:created>
  <dcterms:modified xsi:type="dcterms:W3CDTF">2018-06-17T05:03:55Z</dcterms:modified>
</cp:coreProperties>
</file>