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8" r:id="rId3"/>
    <p:sldId id="736" r:id="rId4"/>
    <p:sldId id="737" r:id="rId5"/>
    <p:sldId id="738" r:id="rId6"/>
    <p:sldId id="739" r:id="rId7"/>
    <p:sldId id="740" r:id="rId8"/>
    <p:sldId id="741" r:id="rId9"/>
    <p:sldId id="742" r:id="rId10"/>
    <p:sldId id="743" r:id="rId11"/>
    <p:sldId id="744" r:id="rId12"/>
    <p:sldId id="745" r:id="rId13"/>
    <p:sldId id="746" r:id="rId14"/>
    <p:sldId id="747" r:id="rId15"/>
    <p:sldId id="608" r:id="rId16"/>
    <p:sldId id="748" r:id="rId17"/>
    <p:sldId id="749" r:id="rId18"/>
    <p:sldId id="750" r:id="rId19"/>
    <p:sldId id="751" r:id="rId20"/>
    <p:sldId id="752" r:id="rId21"/>
    <p:sldId id="753" r:id="rId22"/>
    <p:sldId id="754" r:id="rId23"/>
    <p:sldId id="755" r:id="rId24"/>
    <p:sldId id="756" r:id="rId25"/>
    <p:sldId id="757" r:id="rId26"/>
    <p:sldId id="758" r:id="rId27"/>
    <p:sldId id="759" r:id="rId28"/>
    <p:sldId id="609" r:id="rId29"/>
    <p:sldId id="761" r:id="rId30"/>
    <p:sldId id="762" r:id="rId31"/>
    <p:sldId id="763" r:id="rId32"/>
    <p:sldId id="764" r:id="rId33"/>
    <p:sldId id="765" r:id="rId34"/>
    <p:sldId id="766" r:id="rId35"/>
    <p:sldId id="767" r:id="rId36"/>
    <p:sldId id="768" r:id="rId37"/>
    <p:sldId id="769" r:id="rId38"/>
    <p:sldId id="770" r:id="rId39"/>
    <p:sldId id="771" r:id="rId40"/>
    <p:sldId id="772" r:id="rId41"/>
    <p:sldId id="773" r:id="rId42"/>
    <p:sldId id="774" r:id="rId43"/>
    <p:sldId id="775" r:id="rId44"/>
    <p:sldId id="760" r:id="rId45"/>
    <p:sldId id="776" r:id="rId46"/>
    <p:sldId id="777" r:id="rId47"/>
    <p:sldId id="778" r:id="rId48"/>
    <p:sldId id="779" r:id="rId49"/>
    <p:sldId id="780" r:id="rId50"/>
    <p:sldId id="781" r:id="rId51"/>
    <p:sldId id="782" r:id="rId52"/>
    <p:sldId id="783" r:id="rId53"/>
    <p:sldId id="784" r:id="rId54"/>
    <p:sldId id="785" r:id="rId55"/>
    <p:sldId id="786" r:id="rId56"/>
    <p:sldId id="787" r:id="rId57"/>
    <p:sldId id="788" r:id="rId58"/>
    <p:sldId id="789" r:id="rId59"/>
    <p:sldId id="790" r:id="rId60"/>
    <p:sldId id="791" r:id="rId61"/>
    <p:sldId id="792" r:id="rId62"/>
    <p:sldId id="793" r:id="rId63"/>
    <p:sldId id="794" r:id="rId64"/>
    <p:sldId id="795" r:id="rId65"/>
    <p:sldId id="796" r:id="rId66"/>
    <p:sldId id="797" r:id="rId67"/>
    <p:sldId id="734" r:id="rId68"/>
    <p:sldId id="798" r:id="rId69"/>
    <p:sldId id="735" r:id="rId70"/>
    <p:sldId id="799" r:id="rId71"/>
    <p:sldId id="800"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5B0A01"/>
    <a:srgbClr val="FFFF00"/>
    <a:srgbClr val="000066"/>
    <a:srgbClr val="A50021"/>
    <a:srgbClr val="003300"/>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87"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u="sng" dirty="0" smtClean="0">
                <a:effectLst>
                  <a:outerShdw blurRad="38100" dist="38100" dir="2700000" algn="tl">
                    <a:srgbClr val="000000"/>
                  </a:outerShdw>
                </a:effectLst>
              </a:rPr>
              <a:t/>
            </a:r>
            <a:br>
              <a:rPr lang="en-US" altLang="en-US" sz="3600" b="1" i="1" u="sng" dirty="0" smtClean="0">
                <a:effectLst>
                  <a:outerShdw blurRad="38100" dist="38100" dir="2700000" algn="tl">
                    <a:srgbClr val="000000"/>
                  </a:outerShdw>
                </a:effectLst>
              </a:rPr>
            </a:br>
            <a:r>
              <a:rPr lang="en-US" altLang="en-US" sz="3600" b="1" i="1" u="sng" dirty="0">
                <a:effectLst>
                  <a:outerShdw blurRad="38100" dist="38100" dir="2700000" algn="tl">
                    <a:srgbClr val="000000"/>
                  </a:outerShdw>
                </a:effectLst>
              </a:rPr>
              <a:t/>
            </a:r>
            <a:br>
              <a:rPr lang="en-US" altLang="en-US" sz="3600" b="1" i="1" u="sng" dirty="0">
                <a:effectLst>
                  <a:outerShdw blurRad="38100" dist="38100" dir="2700000" algn="tl">
                    <a:srgbClr val="000000"/>
                  </a:outerShdw>
                </a:effectLst>
              </a:rPr>
            </a:br>
            <a:r>
              <a:rPr lang="en-US" altLang="en-US" sz="3600" b="1" i="1" u="sng" dirty="0" smtClean="0">
                <a:effectLst>
                  <a:outerShdw blurRad="38100" dist="38100" dir="2700000" algn="tl">
                    <a:srgbClr val="000000"/>
                  </a:outerShdw>
                </a:effectLst>
              </a:rPr>
              <a:t/>
            </a:r>
            <a:br>
              <a:rPr lang="en-US" altLang="en-US" sz="3600" b="1" i="1" u="sng" dirty="0" smtClean="0">
                <a:effectLst>
                  <a:outerShdw blurRad="38100" dist="38100" dir="2700000" algn="tl">
                    <a:srgbClr val="000000"/>
                  </a:outerShdw>
                </a:effectLst>
              </a:rPr>
            </a:br>
            <a:r>
              <a:rPr lang="en-US" altLang="en-US" sz="3600" b="1" i="1" u="sng" dirty="0">
                <a:effectLst>
                  <a:outerShdw blurRad="38100" dist="38100" dir="2700000" algn="tl">
                    <a:srgbClr val="000000"/>
                  </a:outerShdw>
                </a:effectLst>
              </a:rPr>
              <a:t/>
            </a:r>
            <a:br>
              <a:rPr lang="en-US" altLang="en-US" sz="3600" b="1" i="1" u="sng" dirty="0">
                <a:effectLst>
                  <a:outerShdw blurRad="38100" dist="38100" dir="2700000" algn="tl">
                    <a:srgbClr val="000000"/>
                  </a:outerShdw>
                </a:effectLst>
              </a:rPr>
            </a:br>
            <a:r>
              <a:rPr lang="en-US" altLang="en-US" sz="3600" b="1" i="1" u="sng" dirty="0" smtClean="0">
                <a:effectLst>
                  <a:outerShdw blurRad="38100" dist="38100" dir="2700000" algn="tl">
                    <a:srgbClr val="000000"/>
                  </a:outerShdw>
                </a:effectLst>
              </a:rPr>
              <a:t/>
            </a:r>
            <a:br>
              <a:rPr lang="en-US" altLang="en-US" sz="3600" b="1" i="1" u="sng" dirty="0" smtClean="0">
                <a:effectLst>
                  <a:outerShdw blurRad="38100" dist="38100" dir="2700000" algn="tl">
                    <a:srgbClr val="000000"/>
                  </a:outerShdw>
                </a:effectLst>
              </a:rPr>
            </a:br>
            <a:r>
              <a:rPr lang="en-US" altLang="en-US" sz="3600" b="1" i="1" u="sng" dirty="0" smtClean="0">
                <a:effectLst>
                  <a:outerShdw blurRad="38100" dist="38100" dir="2700000" algn="tl">
                    <a:srgbClr val="000000"/>
                  </a:outerShdw>
                </a:effectLst>
              </a:rPr>
              <a:t>The </a:t>
            </a:r>
            <a:r>
              <a:rPr lang="en-US" altLang="en-US" sz="3600" b="1" i="1" u="sng" dirty="0">
                <a:effectLst>
                  <a:outerShdw blurRad="38100" dist="38100" dir="2700000" algn="tl">
                    <a:srgbClr val="000000"/>
                  </a:outerShdw>
                </a:effectLst>
              </a:rPr>
              <a:t>Foundations of Fellowship (Part 3)</a:t>
            </a:r>
            <a:r>
              <a:rPr lang="en-US" altLang="en-US" sz="3600" b="1" i="1" dirty="0">
                <a:effectLst>
                  <a:outerShdw blurRad="38100" dist="38100" dir="2700000" algn="tl">
                    <a:srgbClr val="000000"/>
                  </a:outerShdw>
                </a:effectLst>
              </a:rPr>
              <a:t/>
            </a:r>
            <a:br>
              <a:rPr lang="en-US" altLang="en-US" sz="3600" b="1" i="1" dirty="0">
                <a:effectLst>
                  <a:outerShdw blurRad="38100" dist="38100" dir="2700000" algn="tl">
                    <a:srgbClr val="000000"/>
                  </a:outerShdw>
                </a:effectLst>
              </a:rPr>
            </a:br>
            <a:r>
              <a:rPr lang="en-US" altLang="en-US" sz="3600" b="1" i="1" dirty="0">
                <a:effectLst>
                  <a:outerShdw blurRad="38100" dist="38100" dir="2700000" algn="tl">
                    <a:srgbClr val="000000"/>
                  </a:outerShdw>
                </a:effectLst>
              </a:rPr>
              <a:t>Guarding the Doctrine and the One Baptism</a:t>
            </a:r>
            <a:br>
              <a:rPr lang="en-US" altLang="en-US" sz="3600" b="1" i="1" dirty="0">
                <a:effectLst>
                  <a:outerShdw blurRad="38100" dist="38100" dir="2700000" algn="tl">
                    <a:srgbClr val="000000"/>
                  </a:outerShdw>
                </a:effectLst>
              </a:rPr>
            </a:br>
            <a:r>
              <a:rPr lang="en-US" altLang="en-US" sz="4800" b="1" dirty="0">
                <a:effectLst>
                  <a:outerShdw blurRad="38100" dist="38100" dir="2700000" algn="tl">
                    <a:srgbClr val="000000"/>
                  </a:outerShdw>
                </a:effectLst>
              </a:rPr>
              <a:t/>
            </a:r>
            <a:br>
              <a:rPr lang="en-US" altLang="en-US" sz="4800" b="1" dirty="0">
                <a:effectLst>
                  <a:outerShdw blurRad="38100" dist="38100" dir="2700000" algn="tl">
                    <a:srgbClr val="000000"/>
                  </a:outerShdw>
                </a:effectLst>
              </a:rPr>
            </a:br>
            <a:r>
              <a:rPr lang="en-US" altLang="en-US" sz="4800" b="1" dirty="0">
                <a:effectLst>
                  <a:outerShdw blurRad="38100" dist="38100" dir="2700000" algn="tl">
                    <a:srgbClr val="000000"/>
                  </a:outerShdw>
                </a:effectLst>
              </a:rPr>
              <a:t> </a:t>
            </a:r>
            <a:br>
              <a:rPr lang="en-US" altLang="en-US" sz="4800" b="1" dirty="0">
                <a:effectLst>
                  <a:outerShdw blurRad="38100" dist="38100" dir="2700000" algn="tl">
                    <a:srgbClr val="000000"/>
                  </a:outerShdw>
                </a:effectLst>
              </a:rPr>
            </a:br>
            <a:endParaRPr lang="en-US" altLang="en-US" sz="4000" b="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local churches function as they ought then future generations are </a:t>
            </a:r>
            <a:r>
              <a:rPr lang="en-US" altLang="en-US" dirty="0" smtClean="0">
                <a:effectLst>
                  <a:outerShdw blurRad="38100" dist="38100" dir="2700000" algn="tl">
                    <a:srgbClr val="000000"/>
                  </a:outerShdw>
                </a:effectLst>
              </a:rPr>
              <a:t>prepared</a:t>
            </a:r>
            <a:r>
              <a:rPr lang="en-US" altLang="en-US" dirty="0">
                <a:effectLst>
                  <a:outerShdw blurRad="38100" dist="38100" dir="2700000" algn="tl">
                    <a:srgbClr val="000000"/>
                  </a:outerShdw>
                </a:effectLst>
              </a:rPr>
              <a:t>! This begins in the home.</a:t>
            </a:r>
          </a:p>
          <a:p>
            <a:r>
              <a:rPr lang="en-US" altLang="en-US" dirty="0" smtClean="0">
                <a:effectLst>
                  <a:outerShdw blurRad="38100" dist="38100" dir="2700000" algn="tl">
                    <a:srgbClr val="000000"/>
                  </a:outerShdw>
                </a:effectLst>
              </a:rPr>
              <a:t>Bible </a:t>
            </a:r>
            <a:r>
              <a:rPr lang="en-US" altLang="en-US" dirty="0">
                <a:effectLst>
                  <a:outerShdw blurRad="38100" dist="38100" dir="2700000" algn="tl">
                    <a:srgbClr val="000000"/>
                  </a:outerShdw>
                </a:effectLst>
              </a:rPr>
              <a:t>and church history shows us that God’s people often fail in teaching the </a:t>
            </a:r>
            <a:r>
              <a:rPr lang="en-US" altLang="en-US" dirty="0" smtClean="0">
                <a:effectLst>
                  <a:outerShdw blurRad="38100" dist="38100" dir="2700000" algn="tl">
                    <a:srgbClr val="000000"/>
                  </a:outerShdw>
                </a:effectLst>
              </a:rPr>
              <a:t>next       </a:t>
            </a:r>
            <a:r>
              <a:rPr lang="en-US" altLang="en-US" dirty="0">
                <a:effectLst>
                  <a:outerShdw blurRad="38100" dist="38100" dir="2700000" algn="tl">
                    <a:srgbClr val="000000"/>
                  </a:outerShdw>
                </a:effectLst>
              </a:rPr>
              <a:t>generation. </a:t>
            </a:r>
            <a:r>
              <a:rPr lang="en-US" altLang="en-US" b="1" dirty="0">
                <a:effectLst>
                  <a:outerShdw blurRad="38100" dist="38100" dir="2700000" algn="tl">
                    <a:srgbClr val="000000"/>
                  </a:outerShdw>
                </a:effectLst>
              </a:rPr>
              <a:t>(1 Tim 4:1; 2 Tim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99670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the Spirit expressly says that in latter times some will depart from the faith, giving heed to deceiving spirits and doctrines of demons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80778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4:3-4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the time will come when they will not endure sound doctrine, but according to their own desires, because they have itching ears, they will heap up for themselves teachers;  4 and they will turn their ears away from the truth, and be turned aside to fables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72291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pray you have been personally blessed to build such a foundation.</a:t>
            </a:r>
          </a:p>
          <a:p>
            <a:r>
              <a:rPr lang="en-US" altLang="en-US" dirty="0" smtClean="0">
                <a:effectLst>
                  <a:outerShdw blurRad="38100" dist="38100" dir="2700000" algn="tl">
                    <a:srgbClr val="000000"/>
                  </a:outerShdw>
                </a:effectLst>
              </a:rPr>
              <a:t>Consistently </a:t>
            </a:r>
            <a:r>
              <a:rPr lang="en-US" altLang="en-US" dirty="0">
                <a:effectLst>
                  <a:outerShdw blurRad="38100" dist="38100" dir="2700000" algn="tl">
                    <a:srgbClr val="000000"/>
                  </a:outerShdw>
                </a:effectLst>
              </a:rPr>
              <a:t>the first step away from this foundation is a compromised </a:t>
            </a:r>
            <a:r>
              <a:rPr lang="en-US" altLang="en-US" dirty="0" smtClean="0">
                <a:effectLst>
                  <a:outerShdw blurRad="38100" dist="38100" dir="2700000" algn="tl">
                    <a:srgbClr val="000000"/>
                  </a:outerShdw>
                </a:effectLst>
              </a:rPr>
              <a:t>fellowship</a:t>
            </a:r>
            <a:r>
              <a:rPr lang="en-US" altLang="en-US" dirty="0">
                <a:effectLst>
                  <a:outerShdw blurRad="38100" dist="38100" dir="2700000" algn="tl">
                    <a:srgbClr val="000000"/>
                  </a:outerShdw>
                </a:effectLst>
              </a:rPr>
              <a:t>. When a group is moving in a direction it can be hard to resist.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desire to put human relationships above God is powerful. </a:t>
            </a:r>
            <a:r>
              <a:rPr lang="en-US" altLang="en-US" b="1" dirty="0">
                <a:effectLst>
                  <a:outerShdw blurRad="38100" dist="38100" dir="2700000" algn="tl">
                    <a:srgbClr val="000000"/>
                  </a:outerShdw>
                </a:effectLst>
              </a:rPr>
              <a:t>(Gal 1:10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43479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1:10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do I now persuade men, or God? Or do I seek to please men? For if I still pleased men, I would not be a bondservant of Christ.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46340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have differences on the subject of water baptism historically demanded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separation of fellowship?  </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placed baptism as a foundational doctrine for all Christians. </a:t>
            </a:r>
            <a:r>
              <a:rPr lang="en-US" altLang="en-US" b="1" dirty="0">
                <a:effectLst>
                  <a:outerShdw blurRad="38100" dist="38100" dir="2700000" algn="tl">
                    <a:srgbClr val="000000"/>
                  </a:outerShdw>
                </a:effectLst>
              </a:rPr>
              <a:t>(Eph 4:4-6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 is one body and one Spirit, just as you were called in one hope of your calling;  5 one Lord, one faith, one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25488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indicated that all Christians were brought into fellowship with Christ and 	    His blood at the point of baptism.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6:3-4; Gal 3:26-27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51321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150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3:26-27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you are all sons of God through faith in Christ Jesus.  27 For as many of you as were baptized into Christ have put on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23372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clearly shown us the only foundation that will last. </a:t>
            </a:r>
            <a:r>
              <a:rPr lang="en-US" altLang="en-US" b="1" dirty="0">
                <a:effectLst>
                  <a:outerShdw blurRad="38100" dist="38100" dir="2700000" algn="tl">
                    <a:srgbClr val="000000"/>
                  </a:outerShdw>
                </a:effectLst>
              </a:rPr>
              <a:t>(Eph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reformation movement the Anabaptist were severely persecuted for their </a:t>
            </a:r>
            <a:r>
              <a:rPr lang="en-US" altLang="en-US" dirty="0" smtClean="0">
                <a:effectLst>
                  <a:outerShdw blurRad="38100" dist="38100" dir="2700000" algn="tl">
                    <a:srgbClr val="000000"/>
                  </a:outerShdw>
                </a:effectLst>
              </a:rPr>
              <a:t>correct </a:t>
            </a:r>
            <a:r>
              <a:rPr lang="en-US" altLang="en-US" dirty="0">
                <a:effectLst>
                  <a:outerShdw blurRad="38100" dist="38100" dir="2700000" algn="tl">
                    <a:srgbClr val="000000"/>
                  </a:outerShdw>
                </a:effectLst>
              </a:rPr>
              <a:t>belief that only believers should be baptized and that baptism was a burial.</a:t>
            </a:r>
          </a:p>
          <a:p>
            <a:r>
              <a:rPr lang="en-US" altLang="en-US" dirty="0" smtClean="0">
                <a:effectLst>
                  <a:outerShdw blurRad="38100" dist="38100" dir="2700000" algn="tl">
                    <a:srgbClr val="000000"/>
                  </a:outerShdw>
                </a:effectLst>
              </a:rPr>
              <a:t>Should </a:t>
            </a:r>
            <a:r>
              <a:rPr lang="en-US" altLang="en-US" dirty="0">
                <a:effectLst>
                  <a:outerShdw blurRad="38100" dist="38100" dir="2700000" algn="tl">
                    <a:srgbClr val="000000"/>
                  </a:outerShdw>
                </a:effectLst>
              </a:rPr>
              <a:t>only believers be baptized?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Mk 16:15-16; Acts 8:36-38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20559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16:15-16</a:t>
            </a:r>
            <a:r>
              <a:rPr lang="en-US" altLang="en-US" dirty="0">
                <a:effectLst>
                  <a:outerShdw blurRad="38100" dist="38100" dir="2700000" algn="tl">
                    <a:srgbClr val="000000"/>
                  </a:outerShdw>
                </a:effectLst>
              </a:rPr>
              <a:t>   15 And He said to them, "Go into all the world and preach the gospel to every creature.  16 "He who believes and is baptized will be saved; but he who does not believe will be condemned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85872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Acts </a:t>
            </a:r>
            <a:r>
              <a:rPr lang="en-US" altLang="en-US" sz="3000" b="1" u="sng" dirty="0">
                <a:effectLst>
                  <a:outerShdw blurRad="38100" dist="38100" dir="2700000" algn="tl">
                    <a:srgbClr val="000000"/>
                  </a:outerShdw>
                </a:effectLst>
              </a:rPr>
              <a:t>8:36-38</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Now as they went down the road, they came to some water. And the eunuch said, "See, here is water. What hinders me from being baptized?"  37 Then Philip said, "If you believe with all your heart, you may." And he answered and said, "I believe that Jesus Christ is the Son of God."  38 So he commanded the chariot to stand still. And both Philip and the eunuch went down into the water, and he baptized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98776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Bible teaches that baptism is an immersion. </a:t>
            </a:r>
            <a:r>
              <a:rPr lang="en-US" altLang="en-US" b="1" dirty="0">
                <a:effectLst>
                  <a:outerShdw blurRad="38100" dist="38100" dir="2700000" algn="tl">
                    <a:srgbClr val="000000"/>
                  </a:outerShdw>
                </a:effectLst>
              </a:rPr>
              <a:t>(Rom 6:4; Col 2:12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1989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6:3-4</a:t>
            </a:r>
            <a:r>
              <a:rPr lang="en-US" altLang="en-US" dirty="0">
                <a:effectLst>
                  <a:outerShdw blurRad="38100" dist="38100" dir="2700000" algn="tl">
                    <a:srgbClr val="000000"/>
                  </a:outerShdw>
                </a:effectLst>
              </a:rPr>
              <a:t>   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73372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truths if accepted would create great political and social upheaval. Many lost </a:t>
            </a:r>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lives in proclaiming this truth. They has to be quite or be cast out.</a:t>
            </a:r>
          </a:p>
          <a:p>
            <a:r>
              <a:rPr lang="en-US" altLang="en-US" dirty="0" smtClean="0">
                <a:effectLst>
                  <a:outerShdw blurRad="38100" dist="38100" dir="2700000" algn="tl">
                    <a:srgbClr val="000000"/>
                  </a:outerShdw>
                </a:effectLst>
              </a:rPr>
              <a:t>Was </a:t>
            </a:r>
            <a:r>
              <a:rPr lang="en-US" altLang="en-US" dirty="0">
                <a:effectLst>
                  <a:outerShdw blurRad="38100" dist="38100" dir="2700000" algn="tl">
                    <a:srgbClr val="000000"/>
                  </a:outerShdw>
                </a:effectLst>
              </a:rPr>
              <a:t>there a “third way” where both views could work together in fellowship? Could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both views be equally taught and believed? Only if both views were regarded as </a:t>
            </a:r>
            <a:r>
              <a:rPr lang="en-US" altLang="en-US" dirty="0" smtClean="0">
                <a:effectLst>
                  <a:outerShdw blurRad="38100" dist="38100" dir="2700000" algn="tl">
                    <a:srgbClr val="000000"/>
                  </a:outerShdw>
                </a:effectLst>
              </a:rPr>
              <a:t>unimportant </a:t>
            </a:r>
            <a:r>
              <a:rPr lang="en-US" altLang="en-US" dirty="0">
                <a:effectLst>
                  <a:outerShdw blurRad="38100" dist="38100" dir="2700000" algn="tl">
                    <a:srgbClr val="000000"/>
                  </a:outerShdw>
                </a:effectLst>
              </a:rPr>
              <a:t>and discardable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627661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compromised fellowship will lead to convenience becoming the determining factor. </a:t>
            </a:r>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will ask: “What is the easiest doctrine to practice?” (1 Kgs 12:28</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20821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endParaRPr lang="en-US" altLang="en-US" sz="3600" b="1" i="1" dirty="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12:28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the king asked advice, made two calves of gold, and said to the people, "It is too much for you to go up to Jerusalem. Here are your gods, O Israel, which brought you up from the land of Egypt!"</a:t>
            </a:r>
          </a:p>
          <a:p>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07683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should we </a:t>
            </a:r>
            <a:r>
              <a:rPr lang="en-US" altLang="en-US" dirty="0" smtClean="0">
                <a:effectLst>
                  <a:outerShdw blurRad="38100" dist="38100" dir="2700000" algn="tl">
                    <a:srgbClr val="000000"/>
                  </a:outerShdw>
                </a:effectLst>
              </a:rPr>
              <a:t>apply </a:t>
            </a:r>
            <a:r>
              <a:rPr lang="en-US" altLang="en-US" dirty="0">
                <a:effectLst>
                  <a:outerShdw blurRad="38100" dist="38100" dir="2700000" algn="tl">
                    <a:srgbClr val="000000"/>
                  </a:outerShdw>
                </a:effectLst>
              </a:rPr>
              <a:t>God’s teaching on Baptism?</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seek to have every person find and receive this one baptism. </a:t>
            </a:r>
          </a:p>
          <a:p>
            <a:r>
              <a:rPr lang="en-US" altLang="en-US" dirty="0" smtClean="0">
                <a:effectLst>
                  <a:outerShdw blurRad="38100" dist="38100" dir="2700000" algn="tl">
                    <a:srgbClr val="000000"/>
                  </a:outerShdw>
                </a:effectLst>
              </a:rPr>
              <a:t>Baptism </a:t>
            </a:r>
            <a:r>
              <a:rPr lang="en-US" altLang="en-US" dirty="0">
                <a:effectLst>
                  <a:outerShdw blurRad="38100" dist="38100" dir="2700000" algn="tl">
                    <a:srgbClr val="000000"/>
                  </a:outerShdw>
                </a:effectLst>
              </a:rPr>
              <a:t>is the final step to find forgiveness of sins. </a:t>
            </a:r>
            <a:r>
              <a:rPr lang="en-US" altLang="en-US" b="1" dirty="0">
                <a:effectLst>
                  <a:outerShdw blurRad="38100" dist="38100" dir="2700000" algn="tl">
                    <a:srgbClr val="000000"/>
                  </a:outerShdw>
                </a:effectLst>
              </a:rPr>
              <a:t>(Acts 2:38; Acts 22:16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Peter said to them, "Repent, and let every one of you be baptized in the name of Jesus Christ for the remission of sins; and you shall receive the gift of the Holy Spirit.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983761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the foundation of the apostles and prophets, 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495215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22:16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now why are you waiting? Arise and be baptized, and wash away your sins, calling on the name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36022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teach every man these delivered words that one would then naturally seek this </a:t>
            </a:r>
            <a:r>
              <a:rPr lang="en-US" altLang="en-US" dirty="0" smtClean="0">
                <a:effectLst>
                  <a:outerShdw blurRad="38100" dist="38100" dir="2700000" algn="tl">
                    <a:srgbClr val="000000"/>
                  </a:outerShdw>
                </a:effectLst>
              </a:rPr>
              <a:t>baptism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8:35-36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08181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8:35-36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Philip opened his mouth, and beginning at this Scripture, preached Jesus to him.  36 Now as they went down the road, they came to some water. And the eunuch said, "See, here is water. What hinders me from being baptized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62424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there is not clear, repeated, consistent teaching over time then many may give in to </a:t>
            </a:r>
            <a:r>
              <a:rPr lang="en-US" altLang="en-US" dirty="0" smtClean="0">
                <a:effectLst>
                  <a:outerShdw blurRad="38100" dist="38100" dir="2700000" algn="tl">
                    <a:srgbClr val="000000"/>
                  </a:outerShdw>
                </a:effectLst>
              </a:rPr>
              <a:t>compromise</a:t>
            </a:r>
            <a:r>
              <a:rPr lang="en-US" altLang="en-US" dirty="0">
                <a:effectLst>
                  <a:outerShdw blurRad="38100" dist="38100" dir="2700000" algn="tl">
                    <a:srgbClr val="000000"/>
                  </a:outerShdw>
                </a:effectLst>
              </a:rPr>
              <a:t>. (Ex. Preacher refused to talk about baptism in Jn 3.. “too divisive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90816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some questions each of us should ask about our baptism.</a:t>
            </a:r>
          </a:p>
          <a:p>
            <a:r>
              <a:rPr lang="en-US" altLang="en-US" dirty="0" smtClean="0">
                <a:effectLst>
                  <a:outerShdw blurRad="38100" dist="38100" dir="2700000" algn="tl">
                    <a:srgbClr val="000000"/>
                  </a:outerShdw>
                </a:effectLst>
              </a:rPr>
              <a:t>1. When </a:t>
            </a:r>
            <a:r>
              <a:rPr lang="en-US" altLang="en-US" dirty="0">
                <a:effectLst>
                  <a:outerShdw blurRad="38100" dist="38100" dir="2700000" algn="tl">
                    <a:srgbClr val="000000"/>
                  </a:outerShdw>
                </a:effectLst>
              </a:rPr>
              <a:t>were you saved by the blood of Christ?</a:t>
            </a:r>
          </a:p>
          <a:p>
            <a:r>
              <a:rPr lang="en-US" altLang="en-US" dirty="0" smtClean="0">
                <a:effectLst>
                  <a:outerShdw blurRad="38100" dist="38100" dir="2700000" algn="tl">
                    <a:srgbClr val="000000"/>
                  </a:outerShdw>
                </a:effectLst>
              </a:rPr>
              <a:t>2</a:t>
            </a:r>
            <a:r>
              <a:rPr lang="en-US" altLang="en-US" dirty="0">
                <a:effectLst>
                  <a:outerShdw blurRad="38100" dist="38100" dir="2700000" algn="tl">
                    <a:srgbClr val="000000"/>
                  </a:outerShdw>
                </a:effectLst>
              </a:rPr>
              <a:t>. How old were you?</a:t>
            </a:r>
          </a:p>
          <a:p>
            <a:r>
              <a:rPr lang="en-US" altLang="en-US" dirty="0" smtClean="0">
                <a:effectLst>
                  <a:outerShdw blurRad="38100" dist="38100" dir="2700000" algn="tl">
                    <a:srgbClr val="000000"/>
                  </a:outerShdw>
                </a:effectLst>
              </a:rPr>
              <a:t>3</a:t>
            </a:r>
            <a:r>
              <a:rPr lang="en-US" altLang="en-US" dirty="0">
                <a:effectLst>
                  <a:outerShdw blurRad="38100" dist="38100" dir="2700000" algn="tl">
                    <a:srgbClr val="000000"/>
                  </a:outerShdw>
                </a:effectLst>
              </a:rPr>
              <a:t>. How long after your salvation were you baptized?</a:t>
            </a:r>
          </a:p>
          <a:p>
            <a:r>
              <a:rPr lang="en-US" altLang="en-US" dirty="0" smtClean="0">
                <a:effectLst>
                  <a:outerShdw blurRad="38100" dist="38100" dir="2700000" algn="tl">
                    <a:srgbClr val="000000"/>
                  </a:outerShdw>
                </a:effectLst>
              </a:rPr>
              <a:t>4</a:t>
            </a:r>
            <a:r>
              <a:rPr lang="en-US" altLang="en-US" dirty="0">
                <a:effectLst>
                  <a:outerShdw blurRad="38100" dist="38100" dir="2700000" algn="tl">
                    <a:srgbClr val="000000"/>
                  </a:outerShdw>
                </a:effectLst>
              </a:rPr>
              <a:t>. For what purpose were you baptized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8154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66595">
                                            <p:txEl>
                                              <p:pRg st="3" end="3"/>
                                            </p:txEl>
                                          </p:spTgt>
                                        </p:tgtEl>
                                        <p:attrNameLst>
                                          <p:attrName>style.visibility</p:attrName>
                                        </p:attrNameLst>
                                      </p:cBhvr>
                                      <p:to>
                                        <p:strVal val="visible"/>
                                      </p:to>
                                    </p:set>
                                    <p:animEffect transition="in" filter="fade">
                                      <p:cBhvr>
                                        <p:cTn id="28" dur="1000"/>
                                        <p:tgtEl>
                                          <p:spTgt spid="366595">
                                            <p:txEl>
                                              <p:pRg st="3" end="3"/>
                                            </p:txEl>
                                          </p:spTgt>
                                        </p:tgtEl>
                                      </p:cBhvr>
                                    </p:animEffect>
                                    <p:anim calcmode="lin" valueType="num">
                                      <p:cBhvr>
                                        <p:cTn id="29" dur="1000" fill="hold"/>
                                        <p:tgtEl>
                                          <p:spTgt spid="3665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665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66595">
                                            <p:txEl>
                                              <p:pRg st="4" end="4"/>
                                            </p:txEl>
                                          </p:spTgt>
                                        </p:tgtEl>
                                        <p:attrNameLst>
                                          <p:attrName>style.visibility</p:attrName>
                                        </p:attrNameLst>
                                      </p:cBhvr>
                                      <p:to>
                                        <p:strVal val="visible"/>
                                      </p:to>
                                    </p:set>
                                    <p:animEffect transition="in" filter="fade">
                                      <p:cBhvr>
                                        <p:cTn id="35" dur="1000"/>
                                        <p:tgtEl>
                                          <p:spTgt spid="366595">
                                            <p:txEl>
                                              <p:pRg st="4" end="4"/>
                                            </p:txEl>
                                          </p:spTgt>
                                        </p:tgtEl>
                                      </p:cBhvr>
                                    </p:animEffect>
                                    <p:anim calcmode="lin" valueType="num">
                                      <p:cBhvr>
                                        <p:cTn id="36" dur="1000" fill="hold"/>
                                        <p:tgtEl>
                                          <p:spTgt spid="3665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665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a:t>
            </a:r>
            <a:r>
              <a:rPr lang="en-US" altLang="en-US" dirty="0">
                <a:effectLst>
                  <a:outerShdw blurRad="38100" dist="38100" dir="2700000" algn="tl">
                    <a:srgbClr val="000000"/>
                  </a:outerShdw>
                </a:effectLst>
              </a:rPr>
              <a:t>. How long after your request to be baptized were you actually baptized?</a:t>
            </a:r>
          </a:p>
          <a:p>
            <a:r>
              <a:rPr lang="en-US" altLang="en-US" dirty="0" smtClean="0">
                <a:effectLst>
                  <a:outerShdw blurRad="38100" dist="38100" dir="2700000" algn="tl">
                    <a:srgbClr val="000000"/>
                  </a:outerShdw>
                </a:effectLst>
              </a:rPr>
              <a:t>6</a:t>
            </a:r>
            <a:r>
              <a:rPr lang="en-US" altLang="en-US" dirty="0">
                <a:effectLst>
                  <a:outerShdw blurRad="38100" dist="38100" dir="2700000" algn="tl">
                    <a:srgbClr val="000000"/>
                  </a:outerShdw>
                </a:effectLst>
              </a:rPr>
              <a:t>. What did you confess before you were baptized?</a:t>
            </a:r>
          </a:p>
          <a:p>
            <a:r>
              <a:rPr lang="en-US" altLang="en-US" dirty="0" smtClean="0">
                <a:effectLst>
                  <a:outerShdw blurRad="38100" dist="38100" dir="2700000" algn="tl">
                    <a:srgbClr val="000000"/>
                  </a:outerShdw>
                </a:effectLst>
              </a:rPr>
              <a:t>7</a:t>
            </a:r>
            <a:r>
              <a:rPr lang="en-US" altLang="en-US" dirty="0">
                <a:effectLst>
                  <a:outerShdw blurRad="38100" dist="38100" dir="2700000" algn="tl">
                    <a:srgbClr val="000000"/>
                  </a:outerShdw>
                </a:effectLst>
              </a:rPr>
              <a:t>. How were you baptized? That is was it sprinkling, pouring of immersion in </a:t>
            </a:r>
            <a:r>
              <a:rPr lang="en-US" altLang="en-US" dirty="0" smtClean="0">
                <a:effectLst>
                  <a:outerShdw blurRad="38100" dist="38100" dir="2700000" algn="tl">
                    <a:srgbClr val="000000"/>
                  </a:outerShdw>
                </a:effectLst>
              </a:rPr>
              <a:t>water?</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06036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questions address critical teachings that comprise the one baptism.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Eph 4:4-5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63945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 is one body and one Spirit, just as you were called in one hope of your calling;  5 one Lord, one faith, one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620978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did this very thing! </a:t>
            </a:r>
            <a:r>
              <a:rPr lang="en-US" altLang="en-US" b="1" dirty="0">
                <a:effectLst>
                  <a:outerShdw blurRad="38100" dist="38100" dir="2700000" algn="tl">
                    <a:srgbClr val="000000"/>
                  </a:outerShdw>
                </a:effectLst>
              </a:rPr>
              <a:t>(Acts 19:1-5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3856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19:1-5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it happened, while Apollos was at Corinth, that Paul, having passed through the upper regions, came to Ephesus. And finding some disciples  2 he said to them, "Did you receive the Holy Spirit when you believed?" So they said to him, "We have not so much as heard whether there is a Holy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90127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foundation consists of delivered words. </a:t>
            </a:r>
            <a:r>
              <a:rPr lang="en-US" altLang="en-US" b="1" dirty="0">
                <a:effectLst>
                  <a:outerShdw blurRad="38100" dist="38100" dir="2700000" algn="tl">
                    <a:srgbClr val="000000"/>
                  </a:outerShdw>
                </a:effectLst>
              </a:rPr>
              <a:t>(Jn 17:14, 17, 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479101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And he said to them, "Into what then were you baptized?" So they said, "Into John's baptism."  4 Then Paul said, "John indeed baptized with a baptism of repentance, saying to the people that they should believe on Him who would come after him, that is, on Christ Jesus."  5 When they heard this, they were baptized in the name of the Lord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235435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promise given on Pentecost could be understood by all! </a:t>
            </a:r>
            <a:r>
              <a:rPr lang="en-US" altLang="en-US" b="1" dirty="0">
                <a:effectLst>
                  <a:outerShdw blurRad="38100" dist="38100" dir="2700000" algn="tl">
                    <a:srgbClr val="000000"/>
                  </a:outerShdw>
                </a:effectLst>
              </a:rPr>
              <a:t>(Acts 2:38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985604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a:t>
            </a:r>
            <a:r>
              <a:rPr lang="en-US" altLang="en-US" dirty="0">
                <a:effectLst>
                  <a:outerShdw blurRad="38100" dist="38100" dir="2700000" algn="tl">
                    <a:srgbClr val="000000"/>
                  </a:outerShdw>
                </a:effectLst>
              </a:rPr>
              <a:t> -   38 Then Peter said to them, "Repent, and let every one of you be baptized in the name of Jesus Christ for the remission of sins; and you shall receive the gift of the Holy Spirit.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35741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men Paul met were sincerely baptized but they lacked important teaching and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purpose. This lack of teaching and purpose still left them in need of baptism!</a:t>
            </a:r>
          </a:p>
          <a:p>
            <a:r>
              <a:rPr lang="en-US" altLang="en-US" dirty="0" smtClean="0">
                <a:effectLst>
                  <a:outerShdw blurRad="38100" dist="38100" dir="2700000" algn="tl">
                    <a:srgbClr val="000000"/>
                  </a:outerShdw>
                </a:effectLst>
              </a:rPr>
              <a:t>Look </a:t>
            </a:r>
            <a:r>
              <a:rPr lang="en-US" altLang="en-US" dirty="0">
                <a:effectLst>
                  <a:outerShdw blurRad="38100" dist="38100" dir="2700000" algn="tl">
                    <a:srgbClr val="000000"/>
                  </a:outerShdw>
                </a:effectLst>
              </a:rPr>
              <a:t>over the above questions raised and consider how it reveals what was taught.</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am thankful for the one who pressed me on my baptism when I was in college.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18369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 will provide for each succeeding generation.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2:38-39; 1 Tim 6:20-21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128559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2:38-39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639453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6:20-21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 Timothy! Guard what was committed to your trust, avoiding the profane and idle babblings and contradictions of what is falsely called knowledge --  21 by professing it some have strayed concerning the faith. Grace be with you.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77064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requires that men will give themselves “entirely” to teaching these entrusted words. </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dedication does not come from a lukewarm faith. </a:t>
            </a:r>
            <a:r>
              <a:rPr lang="en-US" altLang="en-US" b="1" dirty="0">
                <a:effectLst>
                  <a:outerShdw blurRad="38100" dist="38100" dir="2700000" algn="tl">
                    <a:srgbClr val="000000"/>
                  </a:outerShdw>
                </a:effectLst>
              </a:rPr>
              <a:t>(1 Tim 4:15-16; 2 Tim 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10651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Meditate on these things; give yourself entirely to them, that your progress may be evident to all.  16 Take heed to yourself and to the doctrine. Continue in them, for in doing this you will save both yourself and those who hear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30893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the things that you have heard from me among many witnesses, commit these to faithful men who will be able to teach others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073407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have given them Your word; and the world has hated them because they are not of the world, just as I am not of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736490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Laziness </a:t>
            </a:r>
            <a:r>
              <a:rPr lang="en-US" altLang="en-US" dirty="0">
                <a:effectLst>
                  <a:outerShdw blurRad="38100" dist="38100" dir="2700000" algn="tl">
                    <a:srgbClr val="000000"/>
                  </a:outerShdw>
                </a:effectLst>
              </a:rPr>
              <a:t>and the fear of conflict will destroy a local church. </a:t>
            </a:r>
            <a:r>
              <a:rPr lang="en-US" altLang="en-US" b="1" dirty="0">
                <a:effectLst>
                  <a:outerShdw blurRad="38100" dist="38100" dir="2700000" algn="tl">
                    <a:srgbClr val="000000"/>
                  </a:outerShdw>
                </a:effectLst>
              </a:rPr>
              <a:t>(Rev 3:15-16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738663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3:15-16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know your works, that you are neither cold nor hot. I could wish you were cold or hot.  16 "So then, because you are lukewarm, and neither cold nor hot, I will vomit you out of My mouth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11933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we not realize that our children and see the difference between conviction and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convenience? </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commitment to faithfully teach without compromise will result in a proper fellowship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62934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claim to have such a commitment to grace and love often have a sudden </a:t>
            </a:r>
            <a:r>
              <a:rPr lang="en-US" altLang="en-US" dirty="0" smtClean="0">
                <a:effectLst>
                  <a:outerShdw blurRad="38100" dist="38100" dir="2700000" algn="tl">
                    <a:srgbClr val="000000"/>
                  </a:outerShdw>
                </a:effectLst>
              </a:rPr>
              <a:t>change </a:t>
            </a:r>
            <a:r>
              <a:rPr lang="en-US" altLang="en-US" dirty="0">
                <a:effectLst>
                  <a:outerShdw blurRad="38100" dist="38100" dir="2700000" algn="tl">
                    <a:srgbClr val="000000"/>
                  </a:outerShdw>
                </a:effectLst>
              </a:rPr>
              <a:t>when the word is boldly preached. </a:t>
            </a:r>
            <a:r>
              <a:rPr lang="en-US" altLang="en-US" b="1" dirty="0">
                <a:effectLst>
                  <a:outerShdw blurRad="38100" dist="38100" dir="2700000" algn="tl">
                    <a:srgbClr val="000000"/>
                  </a:outerShdw>
                </a:effectLst>
              </a:rPr>
              <a:t>(Mt 15:13-15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31556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15:13-15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He answered and said, "Every plant which My heavenly Father has not planted will be uprooted.  14 "Let them alone. They are blind leaders of the blind. And if the blind leads the blind, both will fall into a ditch."  15 Then Peter answered and said to Him, "Explain this parable to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54185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the pulpit and the class is restricted from open teaching of God’s word then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God’s fellowship has been discarded.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the next generation find faith and a good conscience?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Tim 1:3-5, 18-19; 4:1-2, 6-7, 13; 2 Tim 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01352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Timothy 1:3-5</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As I urged you when I went into Macedonia -- remain in Ephesus that you may charge some that they teach no other doctrine,  4 nor give heed to fables and endless genealogies, which cause disputes rather than godly edification which is in faith.  5 Now the purpose of the commandment is love from a pure heart, from a good conscience, and from sincere faith</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3664206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1:18-19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This charge I commit to you, son Timothy, according to the prophecies previously made concerning you, that by them you may wage the good warfare,  19 having faith and a good conscience, which some having rejected, concerning the faith have suffered shipwreck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514732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 Spirit expressly says that in latter times some will depart from the faith, giving heed to deceiving spirits and doctrines of demons,  2 speaking lies in hypocrisy, having their own conscience seared with a hot iron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13200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4:6-7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you instruct the brethren in these things, you will be a good minister of Jesus Christ, nourished in the words of faith and of the good doctrine which you have carefully followed.  7 But reject profane and old wives' fables, and exercise yourself toward godliness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39197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"Sanctify them by Your truth. Your word is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80827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Till I come, give attention to reading, to exhortation, to doctrine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55058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 things that you have heard from me among many witnesses, commit these to faithful men who will be able to teach others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13355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failed fellowship will result in assimilation with the world. </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will happen if you joined a local denomination and tried to teach the gospel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74436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may be tolerated if only give financial support to those who differ with </a:t>
            </a:r>
            <a:r>
              <a:rPr lang="en-US" altLang="en-US" dirty="0" smtClean="0">
                <a:effectLst>
                  <a:outerShdw blurRad="38100" dist="38100" dir="2700000" algn="tl">
                    <a:srgbClr val="000000"/>
                  </a:outerShdw>
                </a:effectLst>
              </a:rPr>
              <a:t>you</a:t>
            </a:r>
            <a:r>
              <a:rPr lang="en-US" altLang="en-US" dirty="0">
                <a:effectLst>
                  <a:outerShdw blurRad="38100" dist="38100" dir="2700000" algn="tl">
                    <a:srgbClr val="000000"/>
                  </a:outerShdw>
                </a:effectLst>
              </a:rPr>
              <a:t>, if you allow all who want to receive Christ be taught contrary to what you </a:t>
            </a:r>
            <a:r>
              <a:rPr lang="en-US" altLang="en-US" dirty="0" smtClean="0">
                <a:effectLst>
                  <a:outerShdw blurRad="38100" dist="38100" dir="2700000" algn="tl">
                    <a:srgbClr val="000000"/>
                  </a:outerShdw>
                </a:effectLst>
              </a:rPr>
              <a:t>say </a:t>
            </a:r>
            <a:r>
              <a:rPr lang="en-US" altLang="en-US" dirty="0">
                <a:effectLst>
                  <a:outerShdw blurRad="38100" dist="38100" dir="2700000" algn="tl">
                    <a:srgbClr val="000000"/>
                  </a:outerShdw>
                </a:effectLst>
              </a:rPr>
              <a:t>you believe, and that only preachers and literature that teaches contrary to </a:t>
            </a:r>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you say you believe be used. Also you must be silent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719733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you accept those conditions and be taken seriously by anyone? A separation of </a:t>
            </a:r>
            <a:r>
              <a:rPr lang="en-US" altLang="en-US" dirty="0" smtClean="0">
                <a:effectLst>
                  <a:outerShdw blurRad="38100" dist="38100" dir="2700000" algn="tl">
                    <a:srgbClr val="000000"/>
                  </a:outerShdw>
                </a:effectLst>
              </a:rPr>
              <a:t>fellowship </a:t>
            </a:r>
            <a:r>
              <a:rPr lang="en-US" altLang="en-US" dirty="0">
                <a:effectLst>
                  <a:outerShdw blurRad="38100" dist="38100" dir="2700000" algn="tl">
                    <a:srgbClr val="000000"/>
                  </a:outerShdw>
                </a:effectLst>
              </a:rPr>
              <a:t>is demanded! </a:t>
            </a:r>
            <a:r>
              <a:rPr lang="en-US" altLang="en-US" b="1" dirty="0">
                <a:effectLst>
                  <a:outerShdw blurRad="38100" dist="38100" dir="2700000" algn="tl">
                    <a:srgbClr val="000000"/>
                  </a:outerShdw>
                </a:effectLst>
              </a:rPr>
              <a:t>(Rev 12:11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13620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12:11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overcame him by the blood of the Lamb and by the word of their testimony, and they did not love their lives to the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023643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danger of assimilation. </a:t>
            </a:r>
            <a:r>
              <a:rPr lang="en-US" altLang="en-US" dirty="0" smtClean="0">
                <a:effectLst>
                  <a:outerShdw blurRad="38100" dist="38100" dir="2700000" algn="tl">
                    <a:srgbClr val="000000"/>
                  </a:outerShdw>
                </a:effectLst>
              </a:rPr>
              <a:t>The example of </a:t>
            </a:r>
            <a:r>
              <a:rPr lang="en-US" altLang="en-US" dirty="0">
                <a:effectLst>
                  <a:outerShdw blurRad="38100" dist="38100" dir="2700000" algn="tl">
                    <a:srgbClr val="000000"/>
                  </a:outerShdw>
                </a:effectLst>
              </a:rPr>
              <a:t>the “</a:t>
            </a:r>
            <a:r>
              <a:rPr lang="en-US" altLang="en-US" dirty="0" err="1">
                <a:effectLst>
                  <a:outerShdw blurRad="38100" dist="38100" dir="2700000" algn="tl">
                    <a:srgbClr val="000000"/>
                  </a:outerShdw>
                </a:effectLst>
              </a:rPr>
              <a:t>Confederados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6373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dirty="0">
              <a:effectLst>
                <a:outerShdw blurRad="38100" dist="38100" dir="2700000" algn="tl">
                  <a:srgbClr val="000000"/>
                </a:outerShdw>
              </a:effectLst>
            </a:endParaRPr>
          </a:p>
        </p:txBody>
      </p:sp>
      <p:pic>
        <p:nvPicPr>
          <p:cNvPr id="494596" name="Picture 4" descr="joseph_Withaker_e_Isabel_Norr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62300" y="1600200"/>
            <a:ext cx="2817813"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err="1">
                <a:effectLst>
                  <a:outerShdw blurRad="38100" dist="38100" dir="2700000" algn="tl">
                    <a:srgbClr val="000000"/>
                  </a:outerShdw>
                </a:effectLst>
              </a:rPr>
              <a:t>Confederados</a:t>
            </a:r>
            <a:r>
              <a:rPr lang="en-US" altLang="en-US" dirty="0">
                <a:effectLst>
                  <a:outerShdw blurRad="38100" dist="38100" dir="2700000" algn="tl">
                    <a:srgbClr val="000000"/>
                  </a:outerShdw>
                </a:effectLst>
              </a:rPr>
              <a:t> also have an annual festival, called the </a:t>
            </a:r>
            <a:r>
              <a:rPr lang="en-US" altLang="en-US" dirty="0" err="1">
                <a:effectLst>
                  <a:outerShdw blurRad="38100" dist="38100" dir="2700000" algn="tl">
                    <a:srgbClr val="000000"/>
                  </a:outerShdw>
                </a:effectLst>
              </a:rPr>
              <a:t>Festa</a:t>
            </a:r>
            <a:r>
              <a:rPr lang="en-US" altLang="en-US" dirty="0">
                <a:effectLst>
                  <a:outerShdw blurRad="38100" dist="38100" dir="2700000" algn="tl">
                    <a:srgbClr val="000000"/>
                  </a:outerShdw>
                </a:effectLst>
              </a:rPr>
              <a:t> </a:t>
            </a:r>
            <a:r>
              <a:rPr lang="en-US" altLang="en-US" dirty="0" err="1">
                <a:effectLst>
                  <a:outerShdw blurRad="38100" dist="38100" dir="2700000" algn="tl">
                    <a:srgbClr val="000000"/>
                  </a:outerShdw>
                </a:effectLst>
              </a:rPr>
              <a:t>Confederada</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festival is marked by Confederate flags, Confederate uniforms….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894433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dirty="0">
              <a:effectLst>
                <a:outerShdw blurRad="38100" dist="38100" dir="2700000" algn="tl">
                  <a:srgbClr val="000000"/>
                </a:outerShdw>
              </a:effectLst>
            </a:endParaRPr>
          </a:p>
        </p:txBody>
      </p:sp>
      <p:pic>
        <p:nvPicPr>
          <p:cNvPr id="496646" name="Picture 6" descr="confedarad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03550" y="1600200"/>
            <a:ext cx="313690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I do not pray for these alone, but also for those who will believe in Me through their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41609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you remember these men: Ammiel? Nahbi? Geuel?  … Caleb? Joshua?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Josh 24:15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85696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b="1" i="1" dirty="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Joshua </a:t>
            </a:r>
            <a:r>
              <a:rPr lang="en-US" altLang="en-US" b="1" u="sng" dirty="0">
                <a:effectLst>
                  <a:outerShdw blurRad="38100" dist="38100" dir="2700000" algn="tl">
                    <a:srgbClr val="000000"/>
                  </a:outerShdw>
                </a:effectLst>
              </a:rPr>
              <a:t>24:15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16903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Look </a:t>
            </a:r>
            <a:r>
              <a:rPr lang="en-US" altLang="en-US" dirty="0">
                <a:effectLst>
                  <a:outerShdw blurRad="38100" dist="38100" dir="2700000" algn="tl">
                    <a:srgbClr val="000000"/>
                  </a:outerShdw>
                </a:effectLst>
              </a:rPr>
              <a:t>at how God equipped the church! </a:t>
            </a:r>
            <a:r>
              <a:rPr lang="en-US" altLang="en-US" b="1" dirty="0">
                <a:effectLst>
                  <a:outerShdw blurRad="38100" dist="38100" dir="2700000" algn="tl">
                    <a:srgbClr val="000000"/>
                  </a:outerShdw>
                </a:effectLst>
              </a:rPr>
              <a:t>(Eph 4:11-12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80130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Himself gave some to be apostles, some prophets, some evangelists, and some pastors and teachers,  12 for the equipping of the saints for the work of ministry, for the edifying of the body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42842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2906</TotalTime>
  <Words>3265</Words>
  <Application>Microsoft Office PowerPoint</Application>
  <PresentationFormat>On-screen Show (4:3)</PresentationFormat>
  <Paragraphs>160</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Default Design</vt:lpstr>
      <vt:lpstr>     The Foundations of Fellowship (Part 3) Guarding the Doctrine and the One Baptism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43</cp:revision>
  <dcterms:created xsi:type="dcterms:W3CDTF">2011-01-22T21:17:58Z</dcterms:created>
  <dcterms:modified xsi:type="dcterms:W3CDTF">2018-04-29T13:17:52Z</dcterms:modified>
</cp:coreProperties>
</file>