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1247" r:id="rId4"/>
    <p:sldId id="1248" r:id="rId5"/>
    <p:sldId id="1249" r:id="rId6"/>
    <p:sldId id="1250" r:id="rId7"/>
    <p:sldId id="1251" r:id="rId8"/>
    <p:sldId id="1252" r:id="rId9"/>
    <p:sldId id="1253" r:id="rId10"/>
    <p:sldId id="1178" r:id="rId11"/>
    <p:sldId id="1254" r:id="rId12"/>
    <p:sldId id="1255" r:id="rId13"/>
    <p:sldId id="1256" r:id="rId14"/>
    <p:sldId id="1257" r:id="rId15"/>
    <p:sldId id="1179" r:id="rId16"/>
    <p:sldId id="1258" r:id="rId17"/>
    <p:sldId id="1259" r:id="rId18"/>
    <p:sldId id="1260" r:id="rId19"/>
    <p:sldId id="1261" r:id="rId20"/>
    <p:sldId id="1262" r:id="rId21"/>
    <p:sldId id="1263" r:id="rId22"/>
    <p:sldId id="1180" r:id="rId23"/>
    <p:sldId id="1264" r:id="rId24"/>
    <p:sldId id="1265" r:id="rId25"/>
    <p:sldId id="1266" r:id="rId26"/>
    <p:sldId id="1267" r:id="rId27"/>
    <p:sldId id="1268" r:id="rId28"/>
    <p:sldId id="1269" r:id="rId29"/>
    <p:sldId id="1270" r:id="rId30"/>
    <p:sldId id="1271" r:id="rId31"/>
    <p:sldId id="1272" r:id="rId32"/>
    <p:sldId id="1274" r:id="rId33"/>
    <p:sldId id="1275" r:id="rId34"/>
    <p:sldId id="1276" r:id="rId35"/>
    <p:sldId id="1277" r:id="rId36"/>
    <p:sldId id="1278" r:id="rId37"/>
    <p:sldId id="1279" r:id="rId38"/>
    <p:sldId id="1307" r:id="rId39"/>
    <p:sldId id="1308" r:id="rId40"/>
    <p:sldId id="1280" r:id="rId41"/>
    <p:sldId id="1281" r:id="rId42"/>
    <p:sldId id="1282" r:id="rId43"/>
    <p:sldId id="1283" r:id="rId44"/>
    <p:sldId id="1181" r:id="rId45"/>
    <p:sldId id="1284" r:id="rId46"/>
    <p:sldId id="1285" r:id="rId47"/>
    <p:sldId id="1309" r:id="rId48"/>
    <p:sldId id="1286" r:id="rId49"/>
    <p:sldId id="1287" r:id="rId50"/>
    <p:sldId id="1288" r:id="rId51"/>
    <p:sldId id="1182" r:id="rId52"/>
    <p:sldId id="1289" r:id="rId53"/>
    <p:sldId id="1290" r:id="rId54"/>
    <p:sldId id="1291" r:id="rId55"/>
    <p:sldId id="1292" r:id="rId56"/>
    <p:sldId id="1293" r:id="rId57"/>
    <p:sldId id="1294" r:id="rId58"/>
    <p:sldId id="1183" r:id="rId59"/>
    <p:sldId id="1295" r:id="rId60"/>
    <p:sldId id="1296" r:id="rId61"/>
    <p:sldId id="1297" r:id="rId62"/>
    <p:sldId id="1298" r:id="rId63"/>
    <p:sldId id="1299" r:id="rId64"/>
    <p:sldId id="1300" r:id="rId65"/>
    <p:sldId id="1111" r:id="rId66"/>
    <p:sldId id="1301" r:id="rId67"/>
    <p:sldId id="1302" r:id="rId68"/>
    <p:sldId id="1303" r:id="rId69"/>
    <p:sldId id="1304" r:id="rId70"/>
    <p:sldId id="1305" r:id="rId71"/>
    <p:sldId id="1306"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66"/>
    <a:srgbClr val="66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9" autoAdjust="0"/>
  </p:normalViewPr>
  <p:slideViewPr>
    <p:cSldViewPr>
      <p:cViewPr>
        <p:scale>
          <a:sx n="82" d="100"/>
          <a:sy n="82" d="100"/>
        </p:scale>
        <p:origin x="-1578" y="-222"/>
      </p:cViewPr>
      <p:guideLst>
        <p:guide orient="horz" pos="2160"/>
        <p:guide pos="2880"/>
      </p:guideLst>
    </p:cSldViewPr>
  </p:slideViewPr>
  <p:outlineViewPr>
    <p:cViewPr>
      <p:scale>
        <a:sx n="33" d="100"/>
        <a:sy n="33" d="100"/>
      </p:scale>
      <p:origin x="0" y="41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How to Raise A Heartache</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Take sin or the consequences of sin lightly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committed sin and covered it up for over a year.</a:t>
            </a:r>
          </a:p>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was idle and gave into temptation. Had he know what would have </a:t>
            </a:r>
            <a:r>
              <a:rPr lang="en-US" altLang="en-US" dirty="0" smtClean="0">
                <a:effectLst>
                  <a:outerShdw blurRad="38100" dist="38100" dir="2700000" algn="tl">
                    <a:srgbClr val="000000"/>
                  </a:outerShdw>
                </a:effectLst>
              </a:rPr>
              <a:t>followed </a:t>
            </a:r>
            <a:r>
              <a:rPr lang="en-US" altLang="en-US" dirty="0">
                <a:effectLst>
                  <a:outerShdw blurRad="38100" dist="38100" dir="2700000" algn="tl">
                    <a:srgbClr val="000000"/>
                  </a:outerShdw>
                </a:effectLst>
              </a:rPr>
              <a:t>he would have never thought about doing this. </a:t>
            </a:r>
            <a:r>
              <a:rPr lang="en-US" altLang="en-US" b="1" dirty="0">
                <a:effectLst>
                  <a:outerShdw blurRad="38100" dist="38100" dir="2700000" algn="tl">
                    <a:srgbClr val="000000"/>
                  </a:outerShdw>
                </a:effectLst>
              </a:rPr>
              <a:t>(Gal 6:7-8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0473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Take sin or the consequences of sin lightly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6:7-8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be deceived, God is not mocked; for </a:t>
            </a:r>
            <a:r>
              <a:rPr lang="en-US" altLang="en-US" u="sng" dirty="0">
                <a:effectLst>
                  <a:outerShdw blurRad="38100" dist="38100" dir="2700000" algn="tl">
                    <a:srgbClr val="000000"/>
                  </a:outerShdw>
                </a:effectLst>
              </a:rPr>
              <a:t>whatever a man sows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that he will also reap</a:t>
            </a:r>
            <a:r>
              <a:rPr lang="en-US" altLang="en-US" dirty="0">
                <a:effectLst>
                  <a:outerShdw blurRad="38100" dist="38100" dir="2700000" algn="tl">
                    <a:srgbClr val="000000"/>
                  </a:outerShdw>
                </a:effectLst>
              </a:rPr>
              <a:t>.  8 For he who sows to his flesh will of the flesh reap corruption, but he who sows to the Spirit will of the Spirit reap everlasting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85899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Take sin or the consequences of sin lightly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Once </a:t>
            </a:r>
            <a:r>
              <a:rPr lang="en-US" altLang="en-US" dirty="0">
                <a:effectLst>
                  <a:outerShdw blurRad="38100" dist="38100" dir="2700000" algn="tl">
                    <a:srgbClr val="000000"/>
                  </a:outerShdw>
                </a:effectLst>
              </a:rPr>
              <a:t>caught in Satan’s snare David went much further.</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greatest consequences of sin </a:t>
            </a:r>
            <a:r>
              <a:rPr lang="en-US" altLang="en-US" i="1" u="sng" dirty="0">
                <a:effectLst>
                  <a:outerShdw blurRad="38100" dist="38100" dir="2700000" algn="tl">
                    <a:srgbClr val="000000"/>
                  </a:outerShdw>
                </a:effectLst>
              </a:rPr>
              <a:t>will be seen in your children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Sam 12:10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26452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Take sin or the consequences of sin lightly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12:10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therefore, the sword shall </a:t>
            </a:r>
            <a:r>
              <a:rPr lang="en-US" altLang="en-US" u="sng" dirty="0">
                <a:effectLst>
                  <a:outerShdw blurRad="38100" dist="38100" dir="2700000" algn="tl">
                    <a:srgbClr val="000000"/>
                  </a:outerShdw>
                </a:effectLst>
              </a:rPr>
              <a:t>never depart from your house</a:t>
            </a:r>
            <a:r>
              <a:rPr lang="en-US" altLang="en-US" dirty="0">
                <a:effectLst>
                  <a:outerShdw blurRad="38100" dist="38100" dir="2700000" algn="tl">
                    <a:srgbClr val="000000"/>
                  </a:outerShdw>
                </a:effectLst>
              </a:rPr>
              <a:t>, because </a:t>
            </a:r>
            <a:r>
              <a:rPr lang="en-US" altLang="en-US" u="sng" dirty="0">
                <a:effectLst>
                  <a:outerShdw blurRad="38100" dist="38100" dir="2700000" algn="tl">
                    <a:srgbClr val="000000"/>
                  </a:outerShdw>
                </a:effectLst>
              </a:rPr>
              <a:t>you have despised Me</a:t>
            </a:r>
            <a:r>
              <a:rPr lang="en-US" altLang="en-US" dirty="0">
                <a:effectLst>
                  <a:outerShdw blurRad="38100" dist="38100" dir="2700000" algn="tl">
                    <a:srgbClr val="000000"/>
                  </a:outerShdw>
                </a:effectLst>
              </a:rPr>
              <a:t>, and have taken the wife of Uriah the Hittite to be your wife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275302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Take sin or the consequences of sin lightly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fool the world but </a:t>
            </a:r>
            <a:r>
              <a:rPr lang="en-US" altLang="en-US" i="1" u="sng" dirty="0">
                <a:effectLst>
                  <a:outerShdw blurRad="38100" dist="38100" dir="2700000" algn="tl">
                    <a:srgbClr val="000000"/>
                  </a:outerShdw>
                </a:effectLst>
              </a:rPr>
              <a:t>rarely will we fool our familie</a:t>
            </a:r>
            <a:r>
              <a:rPr lang="en-US" altLang="en-US" dirty="0">
                <a:effectLst>
                  <a:outerShdw blurRad="38100" dist="38100" dir="2700000" algn="tl">
                    <a:srgbClr val="000000"/>
                  </a:outerShdw>
                </a:effectLst>
              </a:rPr>
              <a:t>s.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of David’s children died without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24413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child’s concept of God and of sin and righteousness </a:t>
            </a:r>
            <a:r>
              <a:rPr lang="en-US" altLang="en-US" i="1" u="sng" dirty="0">
                <a:effectLst>
                  <a:outerShdw blurRad="38100" dist="38100" dir="2700000" algn="tl">
                    <a:srgbClr val="000000"/>
                  </a:outerShdw>
                </a:effectLst>
              </a:rPr>
              <a:t>come from the home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were great consequences to polygamy (Favoritism, lack of attention and </a:t>
            </a:r>
            <a:r>
              <a:rPr lang="en-US" altLang="en-US" dirty="0" smtClean="0">
                <a:effectLst>
                  <a:outerShdw blurRad="38100" dist="38100" dir="2700000" algn="tl">
                    <a:srgbClr val="000000"/>
                  </a:outerShdw>
                </a:effectLst>
              </a:rPr>
              <a:t>association</a:t>
            </a:r>
            <a:r>
              <a:rPr lang="en-US" altLang="en-US" dirty="0">
                <a:effectLst>
                  <a:outerShdw blurRad="38100" dist="38100" dir="2700000" algn="tl">
                    <a:srgbClr val="000000"/>
                  </a:outerShdw>
                </a:effectLst>
              </a:rPr>
              <a:t>, loss of respect).</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sin is ignored respect for </a:t>
            </a:r>
            <a:r>
              <a:rPr lang="en-US" altLang="en-US" i="1" u="sng" dirty="0">
                <a:effectLst>
                  <a:outerShdw blurRad="38100" dist="38100" dir="2700000" algn="tl">
                    <a:srgbClr val="000000"/>
                  </a:outerShdw>
                </a:effectLst>
              </a:rPr>
              <a:t>both the parent and God is lost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12:6-8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55844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whom the LORD loves </a:t>
            </a:r>
            <a:r>
              <a:rPr lang="en-US" altLang="en-US" u="sng" dirty="0">
                <a:effectLst>
                  <a:outerShdw blurRad="38100" dist="38100" dir="2700000" algn="tl">
                    <a:srgbClr val="000000"/>
                  </a:outerShdw>
                </a:effectLst>
              </a:rPr>
              <a:t>He chastens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scourges every son</a:t>
            </a:r>
            <a:r>
              <a:rPr lang="en-US" altLang="en-US" dirty="0">
                <a:effectLst>
                  <a:outerShdw blurRad="38100" dist="38100" dir="2700000" algn="tl">
                    <a:srgbClr val="000000"/>
                  </a:outerShdw>
                </a:effectLst>
              </a:rPr>
              <a:t> whom He receives."  7 If you endure chastening, God deals with you as with sons; for what son is there whom a father does not chasten?  8 But </a:t>
            </a:r>
            <a:r>
              <a:rPr lang="en-US" altLang="en-US" u="sng" dirty="0">
                <a:effectLst>
                  <a:outerShdw blurRad="38100" dist="38100" dir="2700000" algn="tl">
                    <a:srgbClr val="000000"/>
                  </a:outerShdw>
                </a:effectLst>
              </a:rPr>
              <a:t>if you are without chastening</a:t>
            </a:r>
            <a:r>
              <a:rPr lang="en-US" altLang="en-US" dirty="0">
                <a:effectLst>
                  <a:outerShdw blurRad="38100" dist="38100" dir="2700000" algn="tl">
                    <a:srgbClr val="000000"/>
                  </a:outerShdw>
                </a:effectLst>
              </a:rPr>
              <a:t>, of which all have become partakers, then </a:t>
            </a:r>
            <a:r>
              <a:rPr lang="en-US" altLang="en-US" u="sng" dirty="0">
                <a:effectLst>
                  <a:outerShdw blurRad="38100" dist="38100" dir="2700000" algn="tl">
                    <a:srgbClr val="000000"/>
                  </a:outerShdw>
                </a:effectLst>
              </a:rPr>
              <a:t>you are illegitimate</a:t>
            </a:r>
            <a:r>
              <a:rPr lang="en-US" altLang="en-US" dirty="0">
                <a:effectLst>
                  <a:outerShdw blurRad="38100" dist="38100" dir="2700000" algn="tl">
                    <a:srgbClr val="000000"/>
                  </a:outerShdw>
                </a:effectLst>
              </a:rPr>
              <a:t> and not sons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557309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Do not 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Inconsistency </a:t>
            </a:r>
            <a:r>
              <a:rPr lang="en-US" altLang="en-US" dirty="0">
                <a:effectLst>
                  <a:outerShdw blurRad="38100" dist="38100" dir="2700000" algn="tl">
                    <a:srgbClr val="000000"/>
                  </a:outerShdw>
                </a:effectLst>
              </a:rPr>
              <a:t>can produce bitterness with potential lifelong consequences. </a:t>
            </a:r>
          </a:p>
          <a:p>
            <a:r>
              <a:rPr lang="en-US" altLang="en-US" dirty="0" smtClean="0">
                <a:effectLst>
                  <a:outerShdw blurRad="38100" dist="38100" dir="2700000" algn="tl">
                    <a:srgbClr val="000000"/>
                  </a:outerShdw>
                </a:effectLst>
              </a:rPr>
              <a:t>Dishonesty </a:t>
            </a:r>
            <a:r>
              <a:rPr lang="en-US" altLang="en-US" dirty="0">
                <a:effectLst>
                  <a:outerShdw blurRad="38100" dist="38100" dir="2700000" algn="tl">
                    <a:srgbClr val="000000"/>
                  </a:outerShdw>
                </a:effectLst>
              </a:rPr>
              <a:t>is taught when you chose to close your </a:t>
            </a:r>
            <a:r>
              <a:rPr lang="en-US" altLang="en-US" dirty="0" smtClean="0">
                <a:effectLst>
                  <a:outerShdw blurRad="38100" dist="38100" dir="2700000" algn="tl">
                    <a:srgbClr val="000000"/>
                  </a:outerShdw>
                </a:effectLst>
              </a:rPr>
              <a:t>heart from </a:t>
            </a:r>
            <a:r>
              <a:rPr lang="en-US" altLang="en-US" dirty="0">
                <a:effectLst>
                  <a:outerShdw blurRad="38100" dist="38100" dir="2700000" algn="tl">
                    <a:srgbClr val="000000"/>
                  </a:outerShdw>
                </a:effectLst>
              </a:rPr>
              <a:t>justice. Those who flee </a:t>
            </a:r>
            <a:r>
              <a:rPr lang="en-US" altLang="en-US" dirty="0" smtClean="0">
                <a:effectLst>
                  <a:outerShdw blurRad="38100" dist="38100" dir="2700000" algn="tl">
                    <a:srgbClr val="000000"/>
                  </a:outerShdw>
                </a:effectLst>
              </a:rPr>
              <a:t>from </a:t>
            </a:r>
            <a:r>
              <a:rPr lang="en-US" altLang="en-US" dirty="0">
                <a:effectLst>
                  <a:outerShdw blurRad="38100" dist="38100" dir="2700000" algn="tl">
                    <a:srgbClr val="000000"/>
                  </a:outerShdw>
                </a:effectLst>
              </a:rPr>
              <a:t>conflict to “help” their children are making a great mistake!</a:t>
            </a:r>
          </a:p>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did nothing </a:t>
            </a:r>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Absalom’s sister was raped. </a:t>
            </a:r>
            <a:r>
              <a:rPr lang="en-US" altLang="en-US" b="1" dirty="0">
                <a:effectLst>
                  <a:outerShdw blurRad="38100" dist="38100" dir="2700000" algn="tl">
                    <a:srgbClr val="000000"/>
                  </a:outerShdw>
                </a:effectLst>
              </a:rPr>
              <a:t>(2 Sam 13:1, 19-22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969952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13:1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After </a:t>
            </a:r>
            <a:r>
              <a:rPr lang="en-US" altLang="en-US" dirty="0">
                <a:effectLst>
                  <a:outerShdw blurRad="38100" dist="38100" dir="2700000" algn="tl">
                    <a:srgbClr val="000000"/>
                  </a:outerShdw>
                </a:effectLst>
              </a:rPr>
              <a:t>this Absalom the son of David had a lovely sister, whose name was Tamar; and Amnon the son of David loved her.  </a:t>
            </a:r>
          </a:p>
        </p:txBody>
      </p:sp>
    </p:spTree>
    <p:extLst>
      <p:ext uri="{BB962C8B-B14F-4D97-AF65-F5344CB8AC3E}">
        <p14:creationId xmlns:p14="http://schemas.microsoft.com/office/powerpoint/2010/main" val="37193360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Samuel </a:t>
            </a:r>
            <a:r>
              <a:rPr lang="en-US" altLang="en-US" sz="3000" b="1" u="sng" dirty="0" smtClean="0">
                <a:effectLst>
                  <a:outerShdw blurRad="38100" dist="38100" dir="2700000" algn="tl">
                    <a:srgbClr val="000000"/>
                  </a:outerShdw>
                </a:effectLst>
              </a:rPr>
              <a:t>13:19-22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Then </a:t>
            </a:r>
            <a:r>
              <a:rPr lang="en-US" altLang="en-US" sz="3000" dirty="0">
                <a:effectLst>
                  <a:outerShdw blurRad="38100" dist="38100" dir="2700000" algn="tl">
                    <a:srgbClr val="000000"/>
                  </a:outerShdw>
                </a:effectLst>
              </a:rPr>
              <a:t>Tamar put </a:t>
            </a:r>
            <a:r>
              <a:rPr lang="en-US" altLang="en-US" sz="3000" u="sng" dirty="0">
                <a:effectLst>
                  <a:outerShdw blurRad="38100" dist="38100" dir="2700000" algn="tl">
                    <a:srgbClr val="000000"/>
                  </a:outerShdw>
                </a:effectLst>
              </a:rPr>
              <a:t>ashes on her head</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tore her robe of many colors</a:t>
            </a:r>
            <a:r>
              <a:rPr lang="en-US" altLang="en-US" sz="3000" dirty="0">
                <a:effectLst>
                  <a:outerShdw blurRad="38100" dist="38100" dir="2700000" algn="tl">
                    <a:srgbClr val="000000"/>
                  </a:outerShdw>
                </a:effectLst>
              </a:rPr>
              <a:t> that was on her, and </a:t>
            </a:r>
            <a:r>
              <a:rPr lang="en-US" altLang="en-US" sz="3000" u="sng" dirty="0">
                <a:effectLst>
                  <a:outerShdw blurRad="38100" dist="38100" dir="2700000" algn="tl">
                    <a:srgbClr val="000000"/>
                  </a:outerShdw>
                </a:effectLst>
              </a:rPr>
              <a:t>laid her hand on her head </a:t>
            </a:r>
            <a:r>
              <a:rPr lang="en-US" altLang="en-US" sz="3000" dirty="0">
                <a:effectLst>
                  <a:outerShdw blurRad="38100" dist="38100" dir="2700000" algn="tl">
                    <a:srgbClr val="000000"/>
                  </a:outerShdw>
                </a:effectLst>
              </a:rPr>
              <a:t>and </a:t>
            </a:r>
            <a:r>
              <a:rPr lang="en-US" altLang="en-US" sz="3000" u="sng" dirty="0">
                <a:effectLst>
                  <a:outerShdw blurRad="38100" dist="38100" dir="2700000" algn="tl">
                    <a:srgbClr val="000000"/>
                  </a:outerShdw>
                </a:effectLst>
              </a:rPr>
              <a:t>went away crying bitterly</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20 And </a:t>
            </a:r>
            <a:r>
              <a:rPr lang="en-US" altLang="en-US" sz="3000" dirty="0">
                <a:effectLst>
                  <a:outerShdw blurRad="38100" dist="38100" dir="2700000" algn="tl">
                    <a:srgbClr val="000000"/>
                  </a:outerShdw>
                </a:effectLst>
              </a:rPr>
              <a:t>Absalom her brother said to her, “Has Amnon your brother been with you? </a:t>
            </a:r>
            <a:r>
              <a:rPr lang="en-US" altLang="en-US" sz="3000" u="sng" dirty="0">
                <a:effectLst>
                  <a:outerShdw blurRad="38100" dist="38100" dir="2700000" algn="tl">
                    <a:srgbClr val="000000"/>
                  </a:outerShdw>
                </a:effectLst>
              </a:rPr>
              <a:t>But now hold your peace, my sister</a:t>
            </a:r>
            <a:r>
              <a:rPr lang="en-US" altLang="en-US" sz="3000" dirty="0">
                <a:effectLst>
                  <a:outerShdw blurRad="38100" dist="38100" dir="2700000" algn="tl">
                    <a:srgbClr val="000000"/>
                  </a:outerShdw>
                </a:effectLst>
              </a:rPr>
              <a:t>. He is your brother; do not take this thing to heart.” So </a:t>
            </a:r>
            <a:r>
              <a:rPr lang="en-US" altLang="en-US" sz="3000" u="sng" dirty="0">
                <a:effectLst>
                  <a:outerShdw blurRad="38100" dist="38100" dir="2700000" algn="tl">
                    <a:srgbClr val="000000"/>
                  </a:outerShdw>
                </a:effectLst>
              </a:rPr>
              <a:t>Tamar remained desolate in her brother Absalom’s house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925418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the precious soul of your child and zealously seek God’s way.</a:t>
            </a:r>
            <a:r>
              <a:rPr lang="en-US" altLang="en-US" b="1" dirty="0" smtClean="0">
                <a:effectLst>
                  <a:outerShdw blurRad="38100" dist="38100" dir="2700000" algn="tl">
                    <a:srgbClr val="000000"/>
                  </a:outerShdw>
                </a:effectLst>
              </a:rPr>
              <a:t> (Eph 6:4)</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21 But </a:t>
            </a:r>
            <a:r>
              <a:rPr lang="en-US" altLang="en-US" dirty="0">
                <a:effectLst>
                  <a:outerShdw blurRad="38100" dist="38100" dir="2700000" algn="tl">
                    <a:srgbClr val="000000"/>
                  </a:outerShdw>
                </a:effectLst>
              </a:rPr>
              <a:t>when King David heard of all these things, </a:t>
            </a:r>
            <a:r>
              <a:rPr lang="en-US" altLang="en-US" u="sng" dirty="0">
                <a:effectLst>
                  <a:outerShdw blurRad="38100" dist="38100" dir="2700000" algn="tl">
                    <a:srgbClr val="000000"/>
                  </a:outerShdw>
                </a:effectLst>
              </a:rPr>
              <a:t>he was very angry</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22 And </a:t>
            </a:r>
            <a:r>
              <a:rPr lang="en-US" altLang="en-US" dirty="0">
                <a:effectLst>
                  <a:outerShdw blurRad="38100" dist="38100" dir="2700000" algn="tl">
                    <a:srgbClr val="000000"/>
                  </a:outerShdw>
                </a:effectLst>
              </a:rPr>
              <a:t>Absalom spoke to his brother Amnon neither good nor bad. For </a:t>
            </a:r>
            <a:r>
              <a:rPr lang="en-US" altLang="en-US" u="sng" dirty="0">
                <a:effectLst>
                  <a:outerShdw blurRad="38100" dist="38100" dir="2700000" algn="tl">
                    <a:srgbClr val="000000"/>
                  </a:outerShdw>
                </a:effectLst>
              </a:rPr>
              <a:t>Absalom hated Amnon</a:t>
            </a:r>
            <a:r>
              <a:rPr lang="en-US" altLang="en-US" dirty="0">
                <a:effectLst>
                  <a:outerShdw blurRad="38100" dist="38100" dir="2700000" algn="tl">
                    <a:srgbClr val="000000"/>
                  </a:outerShdw>
                </a:effectLst>
              </a:rPr>
              <a:t>, because he had forced his sister Tamar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65747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Do not show weakness or indifference in dealing with sin in the home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Imagine </a:t>
            </a:r>
            <a:r>
              <a:rPr lang="en-US" altLang="en-US" dirty="0">
                <a:effectLst>
                  <a:outerShdw blurRad="38100" dist="38100" dir="2700000" algn="tl">
                    <a:srgbClr val="000000"/>
                  </a:outerShdw>
                </a:effectLst>
              </a:rPr>
              <a:t>how David’s complete inaction affected Absalom.</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David was not going to act then </a:t>
            </a:r>
            <a:r>
              <a:rPr lang="en-US" altLang="en-US" i="1" u="sng" dirty="0">
                <a:effectLst>
                  <a:outerShdw blurRad="38100" dist="38100" dir="2700000" algn="tl">
                    <a:srgbClr val="000000"/>
                  </a:outerShdw>
                </a:effectLst>
              </a:rPr>
              <a:t>Absalom was</a:t>
            </a:r>
            <a:r>
              <a:rPr lang="en-US" altLang="en-US" dirty="0">
                <a:effectLst>
                  <a:outerShdw blurRad="38100" dist="38100" dir="2700000" algn="tl">
                    <a:srgbClr val="000000"/>
                  </a:outerShdw>
                </a:effectLst>
              </a:rPr>
              <a:t>. He would commit murder.</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47175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walk by faith you will walk by mercy and justice.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 101:1; Isa 30:18; Hosea 12:6; Mt 23:23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3242704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101:1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I will sing of mercy and justice</a:t>
            </a:r>
            <a:r>
              <a:rPr lang="en-US" altLang="en-US" dirty="0">
                <a:effectLst>
                  <a:outerShdw blurRad="38100" dist="38100" dir="2700000" algn="tl">
                    <a:srgbClr val="000000"/>
                  </a:outerShdw>
                </a:effectLst>
              </a:rPr>
              <a:t>; To You, O LORD, I will sing praises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55080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30:18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Therefore the LORD will wait, that He may be </a:t>
            </a:r>
            <a:r>
              <a:rPr lang="en-US" altLang="en-US" dirty="0">
                <a:effectLst>
                  <a:outerShdw blurRad="38100" dist="38100" dir="2700000" algn="tl">
                    <a:srgbClr val="000000"/>
                  </a:outerShdw>
                </a:effectLst>
              </a:rPr>
              <a:t>gracious to you; And therefore He will be exalted, that He may have mercy on you. For </a:t>
            </a:r>
            <a:r>
              <a:rPr lang="en-US" altLang="en-US" u="sng" dirty="0">
                <a:effectLst>
                  <a:outerShdw blurRad="38100" dist="38100" dir="2700000" algn="tl">
                    <a:srgbClr val="000000"/>
                  </a:outerShdw>
                </a:effectLst>
              </a:rPr>
              <a:t>the LORD is a God of justice</a:t>
            </a:r>
            <a:r>
              <a:rPr lang="en-US" altLang="en-US" dirty="0">
                <a:effectLst>
                  <a:outerShdw blurRad="38100" dist="38100" dir="2700000" algn="tl">
                    <a:srgbClr val="000000"/>
                  </a:outerShdw>
                </a:effectLst>
              </a:rPr>
              <a:t>; Blessed are all those who wait for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44238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Hosea </a:t>
            </a:r>
            <a:r>
              <a:rPr lang="en-US" altLang="en-US" b="1" u="sng" dirty="0">
                <a:effectLst>
                  <a:outerShdw blurRad="38100" dist="38100" dir="2700000" algn="tl">
                    <a:srgbClr val="000000"/>
                  </a:outerShdw>
                </a:effectLst>
              </a:rPr>
              <a:t>12:6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you, by the help of your God, return; </a:t>
            </a:r>
            <a:r>
              <a:rPr lang="en-US" altLang="en-US" u="sng" dirty="0">
                <a:effectLst>
                  <a:outerShdw blurRad="38100" dist="38100" dir="2700000" algn="tl">
                    <a:srgbClr val="000000"/>
                  </a:outerShdw>
                </a:effectLst>
              </a:rPr>
              <a:t>Observe mercy and justice</a:t>
            </a:r>
            <a:r>
              <a:rPr lang="en-US" altLang="en-US" dirty="0">
                <a:effectLst>
                  <a:outerShdw blurRad="38100" dist="38100" dir="2700000" algn="tl">
                    <a:srgbClr val="000000"/>
                  </a:outerShdw>
                </a:effectLst>
              </a:rPr>
              <a:t>, And wait on your God continually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928454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Do not 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23:23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"Woe to you, scribes and Pharisees, hypocrites! For you pay tithe of mint and anise and </a:t>
            </a:r>
            <a:r>
              <a:rPr lang="en-US" altLang="en-US" dirty="0" err="1">
                <a:effectLst>
                  <a:outerShdw blurRad="38100" dist="38100" dir="2700000" algn="tl">
                    <a:srgbClr val="000000"/>
                  </a:outerShdw>
                </a:effectLst>
              </a:rPr>
              <a:t>cummin</a:t>
            </a:r>
            <a:r>
              <a:rPr lang="en-US" altLang="en-US" dirty="0">
                <a:effectLst>
                  <a:outerShdw blurRad="38100" dist="38100" dir="2700000" algn="tl">
                    <a:srgbClr val="000000"/>
                  </a:outerShdw>
                </a:effectLst>
              </a:rPr>
              <a:t>, and have neglected the weightier matters of the law: </a:t>
            </a:r>
            <a:r>
              <a:rPr lang="en-US" altLang="en-US" u="sng" dirty="0">
                <a:effectLst>
                  <a:outerShdw blurRad="38100" dist="38100" dir="2700000" algn="tl">
                    <a:srgbClr val="000000"/>
                  </a:outerShdw>
                </a:effectLst>
              </a:rPr>
              <a:t>justice and mercy and faith</a:t>
            </a:r>
            <a:r>
              <a:rPr lang="en-US" altLang="en-US" dirty="0">
                <a:effectLst>
                  <a:outerShdw blurRad="38100" dist="38100" dir="2700000" algn="tl">
                    <a:srgbClr val="000000"/>
                  </a:outerShdw>
                </a:effectLst>
              </a:rPr>
              <a:t>. These you ought to have done, without leaving the others undone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8396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have </a:t>
            </a:r>
            <a:r>
              <a:rPr lang="en-US" altLang="en-US" u="sng" dirty="0">
                <a:effectLst>
                  <a:outerShdw blurRad="38100" dist="38100" dir="2700000" algn="tl">
                    <a:srgbClr val="000000"/>
                  </a:outerShdw>
                </a:effectLst>
              </a:rPr>
              <a:t>2 sets of rule</a:t>
            </a:r>
            <a:r>
              <a:rPr lang="en-US" altLang="en-US" dirty="0">
                <a:effectLst>
                  <a:outerShdw blurRad="38100" dist="38100" dir="2700000" algn="tl">
                    <a:srgbClr val="000000"/>
                  </a:outerShdw>
                </a:effectLst>
              </a:rPr>
              <a:t>s between those we “love” and for the others we do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not care for then we are being “partial” and are fighting God. </a:t>
            </a:r>
            <a:r>
              <a:rPr lang="en-US" altLang="en-US" b="1" dirty="0">
                <a:effectLst>
                  <a:outerShdw blurRad="38100" dist="38100" dir="2700000" algn="tl">
                    <a:srgbClr val="000000"/>
                  </a:outerShdw>
                </a:effectLst>
              </a:rPr>
              <a:t>(James 2:1, 4</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4270261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My brethren, do not hold the faith of our Lord Jesus Christ, the Lord of glory, </a:t>
            </a:r>
            <a:r>
              <a:rPr lang="en-US" altLang="en-US" u="sng" dirty="0">
                <a:effectLst>
                  <a:outerShdw blurRad="38100" dist="38100" dir="2700000" algn="tl">
                    <a:srgbClr val="000000"/>
                  </a:outerShdw>
                </a:effectLst>
              </a:rPr>
              <a:t>with partiality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51659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have you not </a:t>
            </a:r>
            <a:r>
              <a:rPr lang="en-US" altLang="en-US" u="sng" dirty="0">
                <a:effectLst>
                  <a:outerShdw blurRad="38100" dist="38100" dir="2700000" algn="tl">
                    <a:srgbClr val="000000"/>
                  </a:outerShdw>
                </a:effectLst>
              </a:rPr>
              <a:t>shown partiality </a:t>
            </a:r>
            <a:r>
              <a:rPr lang="en-US" altLang="en-US" dirty="0">
                <a:effectLst>
                  <a:outerShdw blurRad="38100" dist="38100" dir="2700000" algn="tl">
                    <a:srgbClr val="000000"/>
                  </a:outerShdw>
                </a:effectLst>
              </a:rPr>
              <a:t>among yourselves, and become </a:t>
            </a:r>
            <a:r>
              <a:rPr lang="en-US" altLang="en-US" u="sng" dirty="0">
                <a:effectLst>
                  <a:outerShdw blurRad="38100" dist="38100" dir="2700000" algn="tl">
                    <a:srgbClr val="000000"/>
                  </a:outerShdw>
                </a:effectLst>
              </a:rPr>
              <a:t>judges with evil thoughts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37063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6:4</a:t>
            </a:r>
            <a:r>
              <a:rPr lang="en-US" altLang="en-US" dirty="0" smtClean="0">
                <a:effectLst>
                  <a:outerShdw blurRad="38100" dist="38100" dir="2700000" algn="tl">
                    <a:srgbClr val="000000"/>
                  </a:outerShdw>
                </a:effectLst>
              </a:rPr>
              <a:t> - And you, fathers, do not provoke your children to wrath, but bring them up in </a:t>
            </a:r>
            <a:r>
              <a:rPr lang="en-US" altLang="en-US" u="sng" dirty="0" smtClean="0">
                <a:effectLst>
                  <a:outerShdw blurRad="38100" dist="38100" dir="2700000" algn="tl">
                    <a:srgbClr val="000000"/>
                  </a:outerShdw>
                </a:effectLst>
              </a:rPr>
              <a:t>the training and admonition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884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children will see us as hypocrites. </a:t>
            </a:r>
            <a:r>
              <a:rPr lang="en-US" altLang="en-US" b="1" dirty="0">
                <a:effectLst>
                  <a:outerShdw blurRad="38100" dist="38100" dir="2700000" algn="tl">
                    <a:srgbClr val="000000"/>
                  </a:outerShdw>
                </a:effectLst>
              </a:rPr>
              <a:t>(Rom 2:21-24</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9431969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2:21-24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You, therefore, who </a:t>
            </a:r>
            <a:r>
              <a:rPr lang="en-US" altLang="en-US" u="sng" dirty="0">
                <a:effectLst>
                  <a:outerShdw blurRad="38100" dist="38100" dir="2700000" algn="tl">
                    <a:srgbClr val="000000"/>
                  </a:outerShdw>
                </a:effectLst>
              </a:rPr>
              <a:t>teach another</a:t>
            </a:r>
            <a:r>
              <a:rPr lang="en-US" altLang="en-US" dirty="0">
                <a:effectLst>
                  <a:outerShdw blurRad="38100" dist="38100" dir="2700000" algn="tl">
                    <a:srgbClr val="000000"/>
                  </a:outerShdw>
                </a:effectLst>
              </a:rPr>
              <a:t>, do </a:t>
            </a:r>
            <a:r>
              <a:rPr lang="en-US" altLang="en-US" u="sng" dirty="0">
                <a:effectLst>
                  <a:outerShdw blurRad="38100" dist="38100" dir="2700000" algn="tl">
                    <a:srgbClr val="000000"/>
                  </a:outerShdw>
                </a:effectLst>
              </a:rPr>
              <a:t>you not teach yourself</a:t>
            </a:r>
            <a:r>
              <a:rPr lang="en-US" altLang="en-US" dirty="0">
                <a:effectLst>
                  <a:outerShdw blurRad="38100" dist="38100" dir="2700000" algn="tl">
                    <a:srgbClr val="000000"/>
                  </a:outerShdw>
                </a:effectLst>
              </a:rPr>
              <a:t>? You who preach that a man should not steal, do you steal?  22 You who say, "Do not commit adultery," do you commit adultery? You who abhor idols, do you rob temples?  23 You who make your boast in the law, do you dishonor God through breaking the </a:t>
            </a:r>
            <a:r>
              <a:rPr lang="en-US" altLang="en-US" dirty="0" smtClean="0">
                <a:effectLst>
                  <a:outerShdw blurRad="38100" dist="38100" dir="2700000" algn="tl">
                    <a:srgbClr val="000000"/>
                  </a:outerShdw>
                </a:effectLst>
              </a:rPr>
              <a:t>law</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69150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24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the name of God is blasphemed </a:t>
            </a:r>
            <a:r>
              <a:rPr lang="en-US" altLang="en-US" dirty="0">
                <a:effectLst>
                  <a:outerShdw blurRad="38100" dist="38100" dir="2700000" algn="tl">
                    <a:srgbClr val="000000"/>
                  </a:outerShdw>
                </a:effectLst>
              </a:rPr>
              <a:t>among the Gentiles </a:t>
            </a:r>
            <a:r>
              <a:rPr lang="en-US" altLang="en-US" u="sng" dirty="0">
                <a:effectLst>
                  <a:outerShdw blurRad="38100" dist="38100" dir="2700000" algn="tl">
                    <a:srgbClr val="000000"/>
                  </a:outerShdw>
                </a:effectLst>
              </a:rPr>
              <a:t>because of you</a:t>
            </a:r>
            <a:r>
              <a:rPr lang="en-US" altLang="en-US" dirty="0">
                <a:effectLst>
                  <a:outerShdw blurRad="38100" dist="38100" dir="2700000" algn="tl">
                    <a:srgbClr val="000000"/>
                  </a:outerShdw>
                </a:effectLst>
              </a:rPr>
              <a:t>," as it is written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59968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Time </a:t>
            </a:r>
            <a:r>
              <a:rPr lang="en-US" altLang="en-US" dirty="0">
                <a:effectLst>
                  <a:outerShdw blurRad="38100" dist="38100" dir="2700000" algn="tl">
                    <a:srgbClr val="000000"/>
                  </a:outerShdw>
                </a:effectLst>
              </a:rPr>
              <a:t>and emotions </a:t>
            </a:r>
            <a:r>
              <a:rPr lang="en-US" altLang="en-US" i="1" u="sng" dirty="0">
                <a:effectLst>
                  <a:outerShdw blurRad="38100" dist="38100" dir="2700000" algn="tl">
                    <a:srgbClr val="000000"/>
                  </a:outerShdw>
                </a:effectLst>
              </a:rPr>
              <a:t>do not change what is right</a:t>
            </a:r>
            <a:r>
              <a:rPr lang="en-US" altLang="en-US" dirty="0">
                <a:effectLst>
                  <a:outerShdw blurRad="38100" dist="38100" dir="2700000" algn="tl">
                    <a:srgbClr val="000000"/>
                  </a:outerShdw>
                </a:effectLst>
              </a:rPr>
              <a:t>. Deciding to compromise because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relationship or self-pity </a:t>
            </a:r>
            <a:r>
              <a:rPr lang="en-US" altLang="en-US" i="1" u="sng" dirty="0">
                <a:effectLst>
                  <a:outerShdw blurRad="38100" dist="38100" dir="2700000" algn="tl">
                    <a:srgbClr val="000000"/>
                  </a:outerShdw>
                </a:effectLst>
              </a:rPr>
              <a:t>does not help the one astray</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think that they love their child </a:t>
            </a:r>
            <a:r>
              <a:rPr lang="en-US" altLang="en-US" i="1" u="sng" dirty="0">
                <a:effectLst>
                  <a:outerShdw blurRad="38100" dist="38100" dir="2700000" algn="tl">
                    <a:srgbClr val="000000"/>
                  </a:outerShdw>
                </a:effectLst>
              </a:rPr>
              <a:t>more than God does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85843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best gift you can give your children is a living faith that </a:t>
            </a:r>
            <a:r>
              <a:rPr lang="en-US" altLang="en-US" i="1" u="sng" dirty="0">
                <a:effectLst>
                  <a:outerShdw blurRad="38100" dist="38100" dir="2700000" algn="tl">
                    <a:srgbClr val="000000"/>
                  </a:outerShdw>
                </a:effectLst>
              </a:rPr>
              <a:t>stands upon a </a:t>
            </a:r>
            <a:r>
              <a:rPr lang="en-US" altLang="en-US" i="1" u="sng" dirty="0" smtClean="0">
                <a:effectLst>
                  <a:outerShdw blurRad="38100" dist="38100" dir="2700000" algn="tl">
                    <a:srgbClr val="000000"/>
                  </a:outerShdw>
                </a:effectLst>
              </a:rPr>
              <a:t>doctrinal </a:t>
            </a:r>
            <a:r>
              <a:rPr lang="en-US" altLang="en-US" i="1" u="sng" dirty="0">
                <a:effectLst>
                  <a:outerShdw blurRad="38100" dist="38100" dir="2700000" algn="tl">
                    <a:srgbClr val="000000"/>
                  </a:outerShdw>
                </a:effectLst>
              </a:rPr>
              <a:t>core</a:t>
            </a:r>
            <a:r>
              <a:rPr lang="en-US" altLang="en-US" dirty="0">
                <a:effectLst>
                  <a:outerShdw blurRad="38100" dist="38100" dir="2700000" algn="tl">
                    <a:srgbClr val="000000"/>
                  </a:outerShdw>
                </a:effectLst>
              </a:rPr>
              <a:t>. This must be both taught and lived. </a:t>
            </a:r>
            <a:r>
              <a:rPr lang="en-US" altLang="en-US" b="1" dirty="0">
                <a:effectLst>
                  <a:outerShdw blurRad="38100" dist="38100" dir="2700000" algn="tl">
                    <a:srgbClr val="000000"/>
                  </a:outerShdw>
                </a:effectLst>
              </a:rPr>
              <a:t>(Eph 4:14; Acts 20:18-20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74217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we should no longer be children, </a:t>
            </a:r>
            <a:r>
              <a:rPr lang="en-US" altLang="en-US" u="sng" dirty="0">
                <a:effectLst>
                  <a:outerShdw blurRad="38100" dist="38100" dir="2700000" algn="tl">
                    <a:srgbClr val="000000"/>
                  </a:outerShdw>
                </a:effectLst>
              </a:rPr>
              <a:t>tossed to and fro and carried about</a:t>
            </a:r>
            <a:r>
              <a:rPr lang="en-US" altLang="en-US" dirty="0">
                <a:effectLst>
                  <a:outerShdw blurRad="38100" dist="38100" dir="2700000" algn="tl">
                    <a:srgbClr val="000000"/>
                  </a:outerShdw>
                </a:effectLst>
              </a:rPr>
              <a:t> with every wind of doctrine, by the trickery of men, in the cunning craftiness of deceitful plotting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804004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Acts </a:t>
            </a:r>
            <a:r>
              <a:rPr lang="en-US" altLang="en-US" sz="3000" b="1" u="sng" dirty="0">
                <a:effectLst>
                  <a:outerShdw blurRad="38100" dist="38100" dir="2700000" algn="tl">
                    <a:srgbClr val="000000"/>
                  </a:outerShdw>
                </a:effectLst>
              </a:rPr>
              <a:t>20:18-20</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when they had come to him, he said to them: "You know, from the first day that I came to Asia, in what manner I always lived among you,  19 "serving the Lord with all humility, with many tears and trials which happened to me by the plotting of the Jews;  20 "how </a:t>
            </a:r>
            <a:r>
              <a:rPr lang="en-US" altLang="en-US" sz="3000" u="sng" dirty="0">
                <a:effectLst>
                  <a:outerShdw blurRad="38100" dist="38100" dir="2700000" algn="tl">
                    <a:srgbClr val="000000"/>
                  </a:outerShdw>
                </a:effectLst>
              </a:rPr>
              <a:t>I kept back nothing that was helpful</a:t>
            </a:r>
            <a:r>
              <a:rPr lang="en-US" altLang="en-US" sz="3000" dirty="0">
                <a:effectLst>
                  <a:outerShdw blurRad="38100" dist="38100" dir="2700000" algn="tl">
                    <a:srgbClr val="000000"/>
                  </a:outerShdw>
                </a:effectLst>
              </a:rPr>
              <a:t>, but </a:t>
            </a:r>
            <a:r>
              <a:rPr lang="en-US" altLang="en-US" sz="3000" u="sng" dirty="0">
                <a:effectLst>
                  <a:outerShdw blurRad="38100" dist="38100" dir="2700000" algn="tl">
                    <a:srgbClr val="000000"/>
                  </a:outerShdw>
                </a:effectLst>
              </a:rPr>
              <a:t>proclaimed it to you</a:t>
            </a:r>
            <a:r>
              <a:rPr lang="en-US" altLang="en-US" sz="3000" dirty="0">
                <a:effectLst>
                  <a:outerShdw blurRad="38100" dist="38100" dir="2700000" algn="tl">
                    <a:srgbClr val="000000"/>
                  </a:outerShdw>
                </a:effectLst>
              </a:rPr>
              <a:t>, and taught you publicly and from house to house</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783057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Absalom </a:t>
            </a:r>
            <a:r>
              <a:rPr lang="en-US" altLang="en-US" dirty="0">
                <a:effectLst>
                  <a:outerShdw blurRad="38100" dist="38100" dir="2700000" algn="tl">
                    <a:srgbClr val="000000"/>
                  </a:outerShdw>
                </a:effectLst>
              </a:rPr>
              <a:t>should be executed if he ever returned to Israel</a:t>
            </a:r>
            <a:r>
              <a:rPr lang="en-US" altLang="en-US" dirty="0" smtClean="0">
                <a:effectLst>
                  <a:outerShdw blurRad="38100" dist="38100" dir="2700000" algn="tl">
                    <a:srgbClr val="000000"/>
                  </a:outerShdw>
                </a:effectLst>
              </a:rPr>
              <a:t>. He fled to his grandfather. </a:t>
            </a:r>
            <a:r>
              <a:rPr lang="en-US" altLang="en-US" b="1" dirty="0" smtClean="0">
                <a:effectLst>
                  <a:outerShdw blurRad="38100" dist="38100" dir="2700000" algn="tl">
                    <a:srgbClr val="000000"/>
                  </a:outerShdw>
                </a:effectLst>
              </a:rPr>
              <a:t>(1 Chron 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98194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Chronicles 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third, Absalom the son of </a:t>
            </a:r>
            <a:r>
              <a:rPr lang="en-US" altLang="en-US" dirty="0" err="1">
                <a:effectLst>
                  <a:outerShdw blurRad="38100" dist="38100" dir="2700000" algn="tl">
                    <a:srgbClr val="000000"/>
                  </a:outerShdw>
                </a:effectLst>
              </a:rPr>
              <a:t>Maacah</a:t>
            </a:r>
            <a:r>
              <a:rPr lang="en-US" altLang="en-US" dirty="0">
                <a:effectLst>
                  <a:outerShdw blurRad="38100" dist="38100" dir="2700000" algn="tl">
                    <a:srgbClr val="000000"/>
                  </a:outerShdw>
                </a:effectLst>
              </a:rPr>
              <a:t>, the daughter of Talmai, king of Geshur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832371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was right to flee. God is a God of justice and </a:t>
            </a:r>
            <a:r>
              <a:rPr lang="en-US" altLang="en-US" i="1" u="sng" dirty="0">
                <a:effectLst>
                  <a:outerShdw blurRad="38100" dist="38100" dir="2700000" algn="tl">
                    <a:srgbClr val="000000"/>
                  </a:outerShdw>
                </a:effectLst>
              </a:rPr>
              <a:t>David should have accepted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that in his heart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Sam 13:37-39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34050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you face your own death there will be great comfort and joy in this!</a:t>
            </a:r>
          </a:p>
          <a:p>
            <a:r>
              <a:rPr lang="en-US" altLang="en-US" dirty="0" smtClean="0">
                <a:effectLst>
                  <a:outerShdw blurRad="38100" dist="38100" dir="2700000" algn="tl">
                    <a:srgbClr val="000000"/>
                  </a:outerShdw>
                </a:effectLst>
              </a:rPr>
              <a:t>Only a </a:t>
            </a:r>
            <a:r>
              <a:rPr lang="en-US" altLang="en-US" i="1" u="sng" dirty="0" smtClean="0">
                <a:effectLst>
                  <a:outerShdw blurRad="38100" dist="38100" dir="2700000" algn="tl">
                    <a:srgbClr val="000000"/>
                  </a:outerShdw>
                </a:effectLst>
              </a:rPr>
              <a:t>complete commitment</a:t>
            </a:r>
            <a:r>
              <a:rPr lang="en-US" altLang="en-US" dirty="0" smtClean="0">
                <a:effectLst>
                  <a:outerShdw blurRad="38100" dist="38100" dir="2700000" algn="tl">
                    <a:srgbClr val="000000"/>
                  </a:outerShdw>
                </a:effectLst>
              </a:rPr>
              <a:t> would prepare parents for this work. </a:t>
            </a:r>
            <a:r>
              <a:rPr lang="en-US" altLang="en-US" b="1" dirty="0" smtClean="0">
                <a:effectLst>
                  <a:outerShdw blurRad="38100" dist="38100" dir="2700000" algn="tl">
                    <a:srgbClr val="000000"/>
                  </a:outerShdw>
                </a:effectLst>
              </a:rPr>
              <a:t>(Deut 6:4-8)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23702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a:t>
            </a:r>
            <a:r>
              <a:rPr lang="en-US" altLang="en-US" b="1" u="sng" dirty="0" smtClean="0">
                <a:effectLst>
                  <a:outerShdw blurRad="38100" dist="38100" dir="2700000" algn="tl">
                    <a:srgbClr val="000000"/>
                  </a:outerShdw>
                </a:effectLst>
              </a:rPr>
              <a:t>13:37-39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Absalom fled and went to Talmai the son of Ammihud, king of Geshur. And </a:t>
            </a:r>
            <a:r>
              <a:rPr lang="en-US" altLang="en-US" u="sng" dirty="0">
                <a:effectLst>
                  <a:outerShdw blurRad="38100" dist="38100" dir="2700000" algn="tl">
                    <a:srgbClr val="000000"/>
                  </a:outerShdw>
                </a:effectLst>
              </a:rPr>
              <a:t>David mourned for his son every day</a:t>
            </a:r>
            <a:r>
              <a:rPr lang="en-US" altLang="en-US" dirty="0">
                <a:effectLst>
                  <a:outerShdw blurRad="38100" dist="38100" dir="2700000" algn="tl">
                    <a:srgbClr val="000000"/>
                  </a:outerShdw>
                </a:effectLst>
              </a:rPr>
              <a:t>. 38So Absalom fled and went to Geshur, and was there three years. </a:t>
            </a:r>
            <a:r>
              <a:rPr lang="en-US" altLang="en-US" dirty="0" smtClean="0">
                <a:effectLst>
                  <a:outerShdw blurRad="38100" dist="38100" dir="2700000" algn="tl">
                    <a:srgbClr val="000000"/>
                  </a:outerShdw>
                </a:effectLst>
              </a:rPr>
              <a:t>39 And </a:t>
            </a:r>
            <a:r>
              <a:rPr lang="en-US" altLang="en-US" u="sng" dirty="0">
                <a:effectLst>
                  <a:outerShdw blurRad="38100" dist="38100" dir="2700000" algn="tl">
                    <a:srgbClr val="000000"/>
                  </a:outerShdw>
                </a:effectLst>
              </a:rPr>
              <a:t>King David longed to go to Absalom</a:t>
            </a:r>
            <a:r>
              <a:rPr lang="en-US" altLang="en-US" dirty="0">
                <a:effectLst>
                  <a:outerShdw blurRad="38100" dist="38100" dir="2700000" algn="tl">
                    <a:srgbClr val="000000"/>
                  </a:outerShdw>
                </a:effectLst>
              </a:rPr>
              <a:t>. For he had been comforted concerning Amnon, because he was dead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4919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David let his desires corrupt his heart. </a:t>
            </a:r>
            <a:r>
              <a:rPr lang="en-US" altLang="en-US" b="1" dirty="0">
                <a:effectLst>
                  <a:outerShdw blurRad="38100" dist="38100" dir="2700000" algn="tl">
                    <a:srgbClr val="000000"/>
                  </a:outerShdw>
                </a:effectLst>
              </a:rPr>
              <a:t>(James 1:14-16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21641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1:14-16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each one is tempted when he is </a:t>
            </a:r>
            <a:r>
              <a:rPr lang="en-US" altLang="en-US" u="sng" dirty="0">
                <a:effectLst>
                  <a:outerShdw blurRad="38100" dist="38100" dir="2700000" algn="tl">
                    <a:srgbClr val="000000"/>
                  </a:outerShdw>
                </a:effectLst>
              </a:rPr>
              <a:t>drawn away by his own desires and enticed</a:t>
            </a:r>
            <a:r>
              <a:rPr lang="en-US" altLang="en-US" dirty="0">
                <a:effectLst>
                  <a:outerShdw blurRad="38100" dist="38100" dir="2700000" algn="tl">
                    <a:srgbClr val="000000"/>
                  </a:outerShdw>
                </a:effectLst>
              </a:rPr>
              <a:t>.  15 Then, when desire has conceived, it gives birth to sin; and sin, when it is full-grown, brings forth death.  16 </a:t>
            </a:r>
            <a:r>
              <a:rPr lang="en-US" altLang="en-US" u="sng" dirty="0">
                <a:effectLst>
                  <a:outerShdw blurRad="38100" dist="38100" dir="2700000" algn="tl">
                    <a:srgbClr val="000000"/>
                  </a:outerShdw>
                </a:effectLst>
              </a:rPr>
              <a:t>Do not be deceived</a:t>
            </a:r>
            <a:r>
              <a:rPr lang="en-US" altLang="en-US" dirty="0">
                <a:effectLst>
                  <a:outerShdw blurRad="38100" dist="38100" dir="2700000" algn="tl">
                    <a:srgbClr val="000000"/>
                  </a:outerShdw>
                </a:effectLst>
              </a:rPr>
              <a:t>, my beloved brethren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74719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consistently stand on principle</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Perhaps </a:t>
            </a:r>
            <a:r>
              <a:rPr lang="en-US" altLang="en-US" i="1" u="sng" dirty="0">
                <a:effectLst>
                  <a:outerShdw blurRad="38100" dist="38100" dir="2700000" algn="tl">
                    <a:srgbClr val="000000"/>
                  </a:outerShdw>
                </a:effectLst>
              </a:rPr>
              <a:t>his guilt</a:t>
            </a:r>
            <a:r>
              <a:rPr lang="en-US" altLang="en-US" dirty="0">
                <a:effectLst>
                  <a:outerShdw blurRad="38100" dist="38100" dir="2700000" algn="tl">
                    <a:srgbClr val="000000"/>
                  </a:outerShdw>
                </a:effectLst>
              </a:rPr>
              <a:t> pushed him to think he should act beyond what was written.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54873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Righteous </a:t>
            </a:r>
            <a:r>
              <a:rPr lang="en-US" altLang="en-US" dirty="0">
                <a:effectLst>
                  <a:outerShdw blurRad="38100" dist="38100" dir="2700000" algn="tl">
                    <a:srgbClr val="000000"/>
                  </a:outerShdw>
                </a:effectLst>
              </a:rPr>
              <a:t>company and unrighteous company will affect you. </a:t>
            </a:r>
            <a:r>
              <a:rPr lang="en-US" altLang="en-US" b="1" dirty="0">
                <a:effectLst>
                  <a:outerShdw blurRad="38100" dist="38100" dir="2700000" algn="tl">
                    <a:srgbClr val="000000"/>
                  </a:outerShdw>
                </a:effectLst>
              </a:rPr>
              <a:t>(Psa 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437380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Blessed is the man Who </a:t>
            </a:r>
            <a:r>
              <a:rPr lang="en-US" altLang="en-US" u="sng" dirty="0">
                <a:effectLst>
                  <a:outerShdw blurRad="38100" dist="38100" dir="2700000" algn="tl">
                    <a:srgbClr val="000000"/>
                  </a:outerShdw>
                </a:effectLst>
              </a:rPr>
              <a:t>walks not in the counsel of the ungodly</a:t>
            </a:r>
            <a:r>
              <a:rPr lang="en-US" altLang="en-US" dirty="0">
                <a:effectLst>
                  <a:outerShdw blurRad="38100" dist="38100" dir="2700000" algn="tl">
                    <a:srgbClr val="000000"/>
                  </a:outerShdw>
                </a:effectLst>
              </a:rPr>
              <a:t>, Nor stands in the path of sinners, Nor sits in the seat of the scornful;  2 But his delight is in the law of the LORD, And in His law he meditates day and night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61436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willingly let Joab “manipulate” him to bring back Absalom. Joab was </a:t>
            </a:r>
            <a:r>
              <a:rPr lang="en-US" altLang="en-US" dirty="0" smtClean="0">
                <a:effectLst>
                  <a:outerShdw blurRad="38100" dist="38100" dir="2700000" algn="tl">
                    <a:srgbClr val="000000"/>
                  </a:outerShdw>
                </a:effectLst>
              </a:rPr>
              <a:t>simply </a:t>
            </a:r>
            <a:r>
              <a:rPr lang="en-US" altLang="en-US" dirty="0">
                <a:effectLst>
                  <a:outerShdw blurRad="38100" dist="38100" dir="2700000" algn="tl">
                    <a:srgbClr val="000000"/>
                  </a:outerShdw>
                </a:effectLst>
              </a:rPr>
              <a:t>taking political advantage of an </a:t>
            </a:r>
            <a:r>
              <a:rPr lang="en-US" altLang="en-US" dirty="0" smtClean="0">
                <a:effectLst>
                  <a:outerShdw blurRad="38100" dist="38100" dir="2700000" algn="tl">
                    <a:srgbClr val="000000"/>
                  </a:outerShdw>
                </a:effectLst>
              </a:rPr>
              <a:t>opportunity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Sam </a:t>
            </a:r>
            <a:r>
              <a:rPr lang="en-US" altLang="en-US" b="1" dirty="0" smtClean="0">
                <a:effectLst>
                  <a:outerShdw blurRad="38100" dist="38100" dir="2700000" algn="tl">
                    <a:srgbClr val="000000"/>
                  </a:outerShdw>
                </a:effectLst>
              </a:rPr>
              <a:t>14:1-2, 19-21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81456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Samuel 14:1-2</a:t>
            </a:r>
            <a:r>
              <a:rPr lang="en-US" altLang="en-US" dirty="0">
                <a:effectLst>
                  <a:outerShdw blurRad="38100" dist="38100" dir="2700000" algn="tl">
                    <a:srgbClr val="000000"/>
                  </a:outerShdw>
                </a:effectLst>
              </a:rPr>
              <a:t> - So Joab the son of </a:t>
            </a:r>
            <a:r>
              <a:rPr lang="en-US" altLang="en-US" dirty="0" err="1">
                <a:effectLst>
                  <a:outerShdw blurRad="38100" dist="38100" dir="2700000" algn="tl">
                    <a:srgbClr val="000000"/>
                  </a:outerShdw>
                </a:effectLst>
              </a:rPr>
              <a:t>Zeruiah</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perceived that the king's heart was concerned about Absalom</a:t>
            </a:r>
            <a:r>
              <a:rPr lang="en-US" altLang="en-US" dirty="0">
                <a:effectLst>
                  <a:outerShdw blurRad="38100" dist="38100" dir="2700000" algn="tl">
                    <a:srgbClr val="000000"/>
                  </a:outerShdw>
                </a:effectLst>
              </a:rPr>
              <a:t>.  2 And Joab sent to </a:t>
            </a:r>
            <a:r>
              <a:rPr lang="en-US" altLang="en-US" dirty="0" err="1">
                <a:effectLst>
                  <a:outerShdw blurRad="38100" dist="38100" dir="2700000" algn="tl">
                    <a:srgbClr val="000000"/>
                  </a:outerShdw>
                </a:effectLst>
              </a:rPr>
              <a:t>Tekoa</a:t>
            </a:r>
            <a:r>
              <a:rPr lang="en-US" altLang="en-US" dirty="0">
                <a:effectLst>
                  <a:outerShdw blurRad="38100" dist="38100" dir="2700000" algn="tl">
                    <a:srgbClr val="000000"/>
                  </a:outerShdw>
                </a:effectLst>
              </a:rPr>
              <a:t> and brought from there a wise woman, and said to her, "Please </a:t>
            </a:r>
            <a:r>
              <a:rPr lang="en-US" altLang="en-US" u="sng" dirty="0">
                <a:effectLst>
                  <a:outerShdw blurRad="38100" dist="38100" dir="2700000" algn="tl">
                    <a:srgbClr val="000000"/>
                  </a:outerShdw>
                </a:effectLst>
              </a:rPr>
              <a:t>pretend to be a mourner</a:t>
            </a:r>
            <a:r>
              <a:rPr lang="en-US" altLang="en-US" dirty="0">
                <a:effectLst>
                  <a:outerShdw blurRad="38100" dist="38100" dir="2700000" algn="tl">
                    <a:srgbClr val="000000"/>
                  </a:outerShdw>
                </a:effectLst>
              </a:rPr>
              <a:t>, and put on mourning apparel; do not anoint yourself with oil, but act like a woman who has been mourning a long time for the dead.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69667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a:t>
            </a:r>
            <a:r>
              <a:rPr lang="en-US" altLang="en-US" b="1" u="sng" dirty="0" smtClean="0">
                <a:effectLst>
                  <a:outerShdw blurRad="38100" dist="38100" dir="2700000" algn="tl">
                    <a:srgbClr val="000000"/>
                  </a:outerShdw>
                </a:effectLst>
              </a:rPr>
              <a:t>14:19-21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So </a:t>
            </a:r>
            <a:r>
              <a:rPr lang="en-US" altLang="en-US" dirty="0">
                <a:effectLst>
                  <a:outerShdw blurRad="38100" dist="38100" dir="2700000" algn="tl">
                    <a:srgbClr val="000000"/>
                  </a:outerShdw>
                </a:effectLst>
              </a:rPr>
              <a:t>the king said, “</a:t>
            </a:r>
            <a:r>
              <a:rPr lang="en-US" altLang="en-US" u="sng" dirty="0">
                <a:effectLst>
                  <a:outerShdw blurRad="38100" dist="38100" dir="2700000" algn="tl">
                    <a:srgbClr val="000000"/>
                  </a:outerShdw>
                </a:effectLst>
              </a:rPr>
              <a:t>Is the hand of Joab with you in all this</a:t>
            </a:r>
            <a:r>
              <a:rPr lang="en-US" altLang="en-US" dirty="0">
                <a:effectLst>
                  <a:outerShdw blurRad="38100" dist="38100" dir="2700000" algn="tl">
                    <a:srgbClr val="000000"/>
                  </a:outerShdw>
                </a:effectLst>
              </a:rPr>
              <a:t>?” And the woman answered and said, “As you live, my lord the king, no one can turn to the right hand or to the left from anything that my lord the king has spoken. For your servant </a:t>
            </a:r>
            <a:r>
              <a:rPr lang="en-US" altLang="en-US" u="sng" dirty="0">
                <a:effectLst>
                  <a:outerShdw blurRad="38100" dist="38100" dir="2700000" algn="tl">
                    <a:srgbClr val="000000"/>
                  </a:outerShdw>
                </a:effectLst>
              </a:rPr>
              <a:t>Joab commanded me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he put all these words in the mouth of your maidservant</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894466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To </a:t>
            </a:r>
            <a:r>
              <a:rPr lang="en-US" altLang="en-US" dirty="0">
                <a:effectLst>
                  <a:outerShdw blurRad="38100" dist="38100" dir="2700000" algn="tl">
                    <a:srgbClr val="000000"/>
                  </a:outerShdw>
                </a:effectLst>
              </a:rPr>
              <a:t>bring about this change of affairs your servant Joab has done this thing; but my lord is wise, according to the wisdom of the angel of God, to know everything that is in the earth</a:t>
            </a:r>
            <a:r>
              <a:rPr lang="en-US" altLang="en-US" dirty="0" smtClean="0">
                <a:effectLst>
                  <a:outerShdw blurRad="38100" dist="38100" dir="2700000" algn="tl">
                    <a:srgbClr val="000000"/>
                  </a:outerShdw>
                </a:effectLst>
              </a:rPr>
              <a:t>.” 21 And </a:t>
            </a:r>
            <a:r>
              <a:rPr lang="en-US" altLang="en-US" dirty="0">
                <a:effectLst>
                  <a:outerShdw blurRad="38100" dist="38100" dir="2700000" algn="tl">
                    <a:srgbClr val="000000"/>
                  </a:outerShdw>
                </a:effectLst>
              </a:rPr>
              <a:t>the king said to Joab, “</a:t>
            </a:r>
            <a:r>
              <a:rPr lang="en-US" altLang="en-US" u="sng" dirty="0">
                <a:effectLst>
                  <a:outerShdw blurRad="38100" dist="38100" dir="2700000" algn="tl">
                    <a:srgbClr val="000000"/>
                  </a:outerShdw>
                </a:effectLst>
              </a:rPr>
              <a:t>All right, I have granted this thing</a:t>
            </a:r>
            <a:r>
              <a:rPr lang="en-US" altLang="en-US" dirty="0">
                <a:effectLst>
                  <a:outerShdw blurRad="38100" dist="38100" dir="2700000" algn="tl">
                    <a:srgbClr val="000000"/>
                  </a:outerShdw>
                </a:effectLst>
              </a:rPr>
              <a:t>. Go therefore, bring back the young man Absalom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73170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6:4-8</a:t>
            </a:r>
            <a:r>
              <a:rPr lang="en-US" altLang="en-US" dirty="0" smtClean="0">
                <a:effectLst>
                  <a:outerShdw blurRad="38100" dist="38100" dir="2700000" algn="tl">
                    <a:srgbClr val="000000"/>
                  </a:outerShdw>
                </a:effectLst>
              </a:rPr>
              <a:t> - " Hear, O Israel: The LORD our God, the LORD is one!  5 "You shall love the LORD your God with </a:t>
            </a:r>
            <a:r>
              <a:rPr lang="en-US" altLang="en-US" u="sng" dirty="0" smtClean="0">
                <a:effectLst>
                  <a:outerShdw blurRad="38100" dist="38100" dir="2700000" algn="tl">
                    <a:srgbClr val="000000"/>
                  </a:outerShdw>
                </a:effectLst>
              </a:rPr>
              <a:t>all</a:t>
            </a:r>
            <a:r>
              <a:rPr lang="en-US" altLang="en-US" dirty="0" smtClean="0">
                <a:effectLst>
                  <a:outerShdw blurRad="38100" dist="38100" dir="2700000" algn="tl">
                    <a:srgbClr val="000000"/>
                  </a:outerShdw>
                </a:effectLst>
              </a:rPr>
              <a:t> your heart, with </a:t>
            </a:r>
            <a:r>
              <a:rPr lang="en-US" altLang="en-US" u="sng" dirty="0" smtClean="0">
                <a:effectLst>
                  <a:outerShdw blurRad="38100" dist="38100" dir="2700000" algn="tl">
                    <a:srgbClr val="000000"/>
                  </a:outerShdw>
                </a:effectLst>
              </a:rPr>
              <a:t>all</a:t>
            </a:r>
            <a:r>
              <a:rPr lang="en-US" altLang="en-US" dirty="0" smtClean="0">
                <a:effectLst>
                  <a:outerShdw blurRad="38100" dist="38100" dir="2700000" algn="tl">
                    <a:srgbClr val="000000"/>
                  </a:outerShdw>
                </a:effectLst>
              </a:rPr>
              <a:t> your soul, and with </a:t>
            </a:r>
            <a:r>
              <a:rPr lang="en-US" altLang="en-US" u="sng" dirty="0" smtClean="0">
                <a:effectLst>
                  <a:outerShdw blurRad="38100" dist="38100" dir="2700000" algn="tl">
                    <a:srgbClr val="000000"/>
                  </a:outerShdw>
                </a:effectLst>
              </a:rPr>
              <a:t>all</a:t>
            </a:r>
            <a:r>
              <a:rPr lang="en-US" altLang="en-US" dirty="0" smtClean="0">
                <a:effectLst>
                  <a:outerShdw blurRad="38100" dist="38100" dir="2700000" algn="tl">
                    <a:srgbClr val="000000"/>
                  </a:outerShdw>
                </a:effectLst>
              </a:rPr>
              <a:t> your strength.  6 " And these words which I command you today shall be in your heart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7145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Listen to the council of the ungodly</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Situation </a:t>
            </a:r>
            <a:r>
              <a:rPr lang="en-US" altLang="en-US" dirty="0">
                <a:effectLst>
                  <a:outerShdw blurRad="38100" dist="38100" dir="2700000" algn="tl">
                    <a:srgbClr val="000000"/>
                  </a:outerShdw>
                </a:effectLst>
              </a:rPr>
              <a:t>ethics becomes very appealing when </a:t>
            </a:r>
            <a:r>
              <a:rPr lang="en-US" altLang="en-US" i="1" u="sng" dirty="0">
                <a:effectLst>
                  <a:outerShdw blurRad="38100" dist="38100" dir="2700000" algn="tl">
                    <a:srgbClr val="000000"/>
                  </a:outerShdw>
                </a:effectLst>
              </a:rPr>
              <a:t>we no longer act on principle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boldly proclaim </a:t>
            </a:r>
            <a:r>
              <a:rPr lang="en-US" altLang="en-US" i="1" u="sng" dirty="0">
                <a:effectLst>
                  <a:outerShdw blurRad="38100" dist="38100" dir="2700000" algn="tl">
                    <a:srgbClr val="000000"/>
                  </a:outerShdw>
                </a:effectLst>
              </a:rPr>
              <a:t>good as evil and evil as good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will lose respect of those who are godly. You also will </a:t>
            </a:r>
            <a:r>
              <a:rPr lang="en-US" altLang="en-US" i="1" u="sng" dirty="0">
                <a:effectLst>
                  <a:outerShdw blurRad="38100" dist="38100" dir="2700000" algn="tl">
                    <a:srgbClr val="000000"/>
                  </a:outerShdw>
                </a:effectLst>
              </a:rPr>
              <a:t>lose touch with reality</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00512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though that words would make him look strong. </a:t>
            </a:r>
            <a:r>
              <a:rPr lang="en-US" altLang="en-US" b="1" dirty="0">
                <a:effectLst>
                  <a:outerShdw blurRad="38100" dist="38100" dir="2700000" algn="tl">
                    <a:srgbClr val="000000"/>
                  </a:outerShdw>
                </a:effectLst>
              </a:rPr>
              <a:t>(2 Sam 14:24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06202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14:24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king said, “Let him return to his own house, </a:t>
            </a:r>
            <a:r>
              <a:rPr lang="en-US" altLang="en-US" u="sng" dirty="0">
                <a:effectLst>
                  <a:outerShdw blurRad="38100" dist="38100" dir="2700000" algn="tl">
                    <a:srgbClr val="000000"/>
                  </a:outerShdw>
                </a:effectLst>
              </a:rPr>
              <a:t>but do not let him see my face</a:t>
            </a:r>
            <a:r>
              <a:rPr lang="en-US" altLang="en-US" dirty="0">
                <a:effectLst>
                  <a:outerShdw blurRad="38100" dist="38100" dir="2700000" algn="tl">
                    <a:srgbClr val="000000"/>
                  </a:outerShdw>
                </a:effectLst>
              </a:rPr>
              <a:t>.” So Absalom returned to his own house, but did not see the king’s face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60891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“toughness” was not the way God said to deal with it.</a:t>
            </a:r>
          </a:p>
          <a:p>
            <a:r>
              <a:rPr lang="en-US" altLang="en-US" dirty="0" smtClean="0">
                <a:effectLst>
                  <a:outerShdw blurRad="38100" dist="38100" dir="2700000" algn="tl">
                    <a:srgbClr val="000000"/>
                  </a:outerShdw>
                </a:effectLst>
              </a:rPr>
              <a:t>Absalom </a:t>
            </a:r>
            <a:r>
              <a:rPr lang="en-US" altLang="en-US" dirty="0">
                <a:effectLst>
                  <a:outerShdw blurRad="38100" dist="38100" dir="2700000" algn="tl">
                    <a:srgbClr val="000000"/>
                  </a:outerShdw>
                </a:effectLst>
              </a:rPr>
              <a:t>knew that David was </a:t>
            </a:r>
            <a:r>
              <a:rPr lang="en-US" altLang="en-US" i="1" u="sng" dirty="0">
                <a:effectLst>
                  <a:outerShdw blurRad="38100" dist="38100" dir="2700000" algn="tl">
                    <a:srgbClr val="000000"/>
                  </a:outerShdw>
                </a:effectLst>
              </a:rPr>
              <a:t>made of jello</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he would take full advantage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Absalom </a:t>
            </a:r>
            <a:r>
              <a:rPr lang="en-US" altLang="en-US" dirty="0">
                <a:effectLst>
                  <a:outerShdw blurRad="38100" dist="38100" dir="2700000" algn="tl">
                    <a:srgbClr val="000000"/>
                  </a:outerShdw>
                </a:effectLst>
              </a:rPr>
              <a:t>used a temper tantrum to cross the line that David drew. </a:t>
            </a:r>
            <a:r>
              <a:rPr lang="en-US" altLang="en-US" b="1" dirty="0">
                <a:effectLst>
                  <a:outerShdw blurRad="38100" dist="38100" dir="2700000" algn="tl">
                    <a:srgbClr val="000000"/>
                  </a:outerShdw>
                </a:effectLst>
              </a:rPr>
              <a:t>(2 Sam 14:28-33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033988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Samuel </a:t>
            </a:r>
            <a:r>
              <a:rPr lang="en-US" altLang="en-US" sz="3000" b="1" u="sng" dirty="0" smtClean="0">
                <a:effectLst>
                  <a:outerShdw blurRad="38100" dist="38100" dir="2700000" algn="tl">
                    <a:srgbClr val="000000"/>
                  </a:outerShdw>
                </a:effectLst>
              </a:rPr>
              <a:t>14:28-14:33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And </a:t>
            </a:r>
            <a:r>
              <a:rPr lang="en-US" altLang="en-US" sz="3000" dirty="0">
                <a:effectLst>
                  <a:outerShdw blurRad="38100" dist="38100" dir="2700000" algn="tl">
                    <a:srgbClr val="000000"/>
                  </a:outerShdw>
                </a:effectLst>
              </a:rPr>
              <a:t>Absalom </a:t>
            </a:r>
            <a:r>
              <a:rPr lang="en-US" altLang="en-US" sz="3000" u="sng" dirty="0">
                <a:effectLst>
                  <a:outerShdw blurRad="38100" dist="38100" dir="2700000" algn="tl">
                    <a:srgbClr val="000000"/>
                  </a:outerShdw>
                </a:effectLst>
              </a:rPr>
              <a:t>dwelt two full years</a:t>
            </a:r>
            <a:r>
              <a:rPr lang="en-US" altLang="en-US" sz="3000" dirty="0">
                <a:effectLst>
                  <a:outerShdw blurRad="38100" dist="38100" dir="2700000" algn="tl">
                    <a:srgbClr val="000000"/>
                  </a:outerShdw>
                </a:effectLst>
              </a:rPr>
              <a:t> in Jerusalem, but did not see the king’s face. </a:t>
            </a:r>
            <a:r>
              <a:rPr lang="en-US" altLang="en-US" sz="3000" dirty="0" smtClean="0">
                <a:effectLst>
                  <a:outerShdw blurRad="38100" dist="38100" dir="2700000" algn="tl">
                    <a:srgbClr val="000000"/>
                  </a:outerShdw>
                </a:effectLst>
              </a:rPr>
              <a:t>29 Therefore </a:t>
            </a:r>
            <a:r>
              <a:rPr lang="en-US" altLang="en-US" sz="3000" dirty="0">
                <a:effectLst>
                  <a:outerShdw blurRad="38100" dist="38100" dir="2700000" algn="tl">
                    <a:srgbClr val="000000"/>
                  </a:outerShdw>
                </a:effectLst>
              </a:rPr>
              <a:t>Absalom sent for Joab, to send him to the king, but he would not come to him. And when he sent again the second time, he would not come. </a:t>
            </a:r>
            <a:r>
              <a:rPr lang="en-US" altLang="en-US" sz="3000" dirty="0" smtClean="0">
                <a:effectLst>
                  <a:outerShdw blurRad="38100" dist="38100" dir="2700000" algn="tl">
                    <a:srgbClr val="000000"/>
                  </a:outerShdw>
                </a:effectLst>
              </a:rPr>
              <a:t>30 So </a:t>
            </a:r>
            <a:r>
              <a:rPr lang="en-US" altLang="en-US" sz="3000" dirty="0">
                <a:effectLst>
                  <a:outerShdw blurRad="38100" dist="38100" dir="2700000" algn="tl">
                    <a:srgbClr val="000000"/>
                  </a:outerShdw>
                </a:effectLst>
              </a:rPr>
              <a:t>he said to his servants, “See, Joab’s field is near mine, and he has barley there; </a:t>
            </a:r>
            <a:r>
              <a:rPr lang="en-US" altLang="en-US" sz="3000" u="sng" dirty="0">
                <a:effectLst>
                  <a:outerShdw blurRad="38100" dist="38100" dir="2700000" algn="tl">
                    <a:srgbClr val="000000"/>
                  </a:outerShdw>
                </a:effectLst>
              </a:rPr>
              <a:t>go and set it on fire</a:t>
            </a:r>
            <a:r>
              <a:rPr lang="en-US" altLang="en-US" sz="3000" dirty="0">
                <a:effectLst>
                  <a:outerShdw blurRad="38100" dist="38100" dir="2700000" algn="tl">
                    <a:srgbClr val="000000"/>
                  </a:outerShdw>
                </a:effectLst>
              </a:rPr>
              <a:t>.” And Absalom’s servants set the field on fire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76566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31 Then </a:t>
            </a:r>
            <a:r>
              <a:rPr lang="en-US" altLang="en-US" sz="3000" dirty="0">
                <a:effectLst>
                  <a:outerShdw blurRad="38100" dist="38100" dir="2700000" algn="tl">
                    <a:srgbClr val="000000"/>
                  </a:outerShdw>
                </a:effectLst>
              </a:rPr>
              <a:t>Joab arose and came to Absalom’s house, and said to him, “Why have your servants set my field on fire</a:t>
            </a:r>
            <a:r>
              <a:rPr lang="en-US" altLang="en-US" sz="3000" dirty="0" smtClean="0">
                <a:effectLst>
                  <a:outerShdw blurRad="38100" dist="38100" dir="2700000" algn="tl">
                    <a:srgbClr val="000000"/>
                  </a:outerShdw>
                </a:effectLst>
              </a:rPr>
              <a:t>?” 32 And </a:t>
            </a:r>
            <a:r>
              <a:rPr lang="en-US" altLang="en-US" sz="3000" dirty="0">
                <a:effectLst>
                  <a:outerShdw blurRad="38100" dist="38100" dir="2700000" algn="tl">
                    <a:srgbClr val="000000"/>
                  </a:outerShdw>
                </a:effectLst>
              </a:rPr>
              <a:t>Absalom answered Joab, “Look, I sent to you, saying, ‘</a:t>
            </a:r>
            <a:r>
              <a:rPr lang="en-US" altLang="en-US" sz="3000" u="sng" dirty="0">
                <a:effectLst>
                  <a:outerShdw blurRad="38100" dist="38100" dir="2700000" algn="tl">
                    <a:srgbClr val="000000"/>
                  </a:outerShdw>
                </a:effectLst>
              </a:rPr>
              <a:t>Come here, so that I may send you to the king</a:t>
            </a:r>
            <a:r>
              <a:rPr lang="en-US" altLang="en-US" sz="3000" dirty="0">
                <a:effectLst>
                  <a:outerShdw blurRad="38100" dist="38100" dir="2700000" algn="tl">
                    <a:srgbClr val="000000"/>
                  </a:outerShdw>
                </a:effectLst>
              </a:rPr>
              <a:t>, to say, “Why have I come from Geshur? It would be better for me to be there still.”’ Now therefore, </a:t>
            </a:r>
            <a:r>
              <a:rPr lang="en-US" altLang="en-US" sz="3000" u="sng" dirty="0">
                <a:effectLst>
                  <a:outerShdw blurRad="38100" dist="38100" dir="2700000" algn="tl">
                    <a:srgbClr val="000000"/>
                  </a:outerShdw>
                </a:effectLst>
              </a:rPr>
              <a:t>let me see the king’s face</a:t>
            </a:r>
            <a:r>
              <a:rPr lang="en-US" altLang="en-US" sz="3000" dirty="0">
                <a:effectLst>
                  <a:outerShdw blurRad="38100" dist="38100" dir="2700000" algn="tl">
                    <a:srgbClr val="000000"/>
                  </a:outerShdw>
                </a:effectLst>
              </a:rPr>
              <a:t>; but </a:t>
            </a:r>
            <a:r>
              <a:rPr lang="en-US" altLang="en-US" sz="3000" u="sng" dirty="0">
                <a:effectLst>
                  <a:outerShdw blurRad="38100" dist="38100" dir="2700000" algn="tl">
                    <a:srgbClr val="000000"/>
                  </a:outerShdw>
                </a:effectLst>
              </a:rPr>
              <a:t>if there is iniquity in me, let him execute me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574289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33 So </a:t>
            </a:r>
            <a:r>
              <a:rPr lang="en-US" altLang="en-US" dirty="0">
                <a:effectLst>
                  <a:outerShdw blurRad="38100" dist="38100" dir="2700000" algn="tl">
                    <a:srgbClr val="000000"/>
                  </a:outerShdw>
                </a:effectLst>
              </a:rPr>
              <a:t>Joab went to the king and told him. And when </a:t>
            </a:r>
            <a:r>
              <a:rPr lang="en-US" altLang="en-US" u="sng" dirty="0">
                <a:effectLst>
                  <a:outerShdw blurRad="38100" dist="38100" dir="2700000" algn="tl">
                    <a:srgbClr val="000000"/>
                  </a:outerShdw>
                </a:effectLst>
              </a:rPr>
              <a:t>he had called for Absal</a:t>
            </a:r>
            <a:r>
              <a:rPr lang="en-US" altLang="en-US" dirty="0">
                <a:effectLst>
                  <a:outerShdw blurRad="38100" dist="38100" dir="2700000" algn="tl">
                    <a:srgbClr val="000000"/>
                  </a:outerShdw>
                </a:effectLst>
              </a:rPr>
              <a:t>om, he came to the king and bowed himself on his face to the ground before the king. </a:t>
            </a:r>
            <a:r>
              <a:rPr lang="en-US" altLang="en-US" u="sng" dirty="0">
                <a:effectLst>
                  <a:outerShdw blurRad="38100" dist="38100" dir="2700000" algn="tl">
                    <a:srgbClr val="000000"/>
                  </a:outerShdw>
                </a:effectLst>
              </a:rPr>
              <a:t>Then the king kissed Absalom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940249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Salve your conscious by taking meaningless actions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Absalom </a:t>
            </a:r>
            <a:r>
              <a:rPr lang="en-US" altLang="en-US" dirty="0">
                <a:effectLst>
                  <a:outerShdw blurRad="38100" dist="38100" dir="2700000" algn="tl">
                    <a:srgbClr val="000000"/>
                  </a:outerShdw>
                </a:effectLst>
              </a:rPr>
              <a:t>would now get </a:t>
            </a:r>
            <a:r>
              <a:rPr lang="en-US" altLang="en-US" i="1" u="sng" dirty="0">
                <a:effectLst>
                  <a:outerShdw blurRad="38100" dist="38100" dir="2700000" algn="tl">
                    <a:srgbClr val="000000"/>
                  </a:outerShdw>
                </a:effectLst>
              </a:rPr>
              <a:t>whatever he wants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would now </a:t>
            </a:r>
            <a:r>
              <a:rPr lang="en-US" altLang="en-US" u="sng" dirty="0">
                <a:effectLst>
                  <a:outerShdw blurRad="38100" dist="38100" dir="2700000" algn="tl">
                    <a:srgbClr val="000000"/>
                  </a:outerShdw>
                </a:effectLst>
              </a:rPr>
              <a:t>play on David’s emotions </a:t>
            </a:r>
            <a:r>
              <a:rPr lang="en-US" altLang="en-US" dirty="0">
                <a:effectLst>
                  <a:outerShdw blurRad="38100" dist="38100" dir="2700000" algn="tl">
                    <a:srgbClr val="000000"/>
                  </a:outerShdw>
                </a:effectLst>
              </a:rPr>
              <a:t>and </a:t>
            </a:r>
            <a:r>
              <a:rPr lang="en-US" altLang="en-US" u="sng" dirty="0" smtClean="0">
                <a:effectLst>
                  <a:outerShdw blurRad="38100" dist="38100" dir="2700000" algn="tl">
                    <a:srgbClr val="000000"/>
                  </a:outerShdw>
                </a:effectLst>
              </a:rPr>
              <a:t>he would come </a:t>
            </a:r>
            <a:r>
              <a:rPr lang="en-US" altLang="en-US" u="sng" dirty="0">
                <a:effectLst>
                  <a:outerShdw blurRad="38100" dist="38100" dir="2700000" algn="tl">
                    <a:srgbClr val="000000"/>
                  </a:outerShdw>
                </a:effectLst>
              </a:rPr>
              <a:t>to despise his father</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10500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should have known what would happen to a child that is never rebuked.</a:t>
            </a:r>
          </a:p>
          <a:p>
            <a:r>
              <a:rPr lang="en-US" altLang="en-US" dirty="0" smtClean="0">
                <a:effectLst>
                  <a:outerShdw blurRad="38100" dist="38100" dir="2700000" algn="tl">
                    <a:srgbClr val="000000"/>
                  </a:outerShdw>
                </a:effectLst>
              </a:rPr>
              <a:t>Absalom </a:t>
            </a:r>
            <a:r>
              <a:rPr lang="en-US" altLang="en-US" dirty="0">
                <a:effectLst>
                  <a:outerShdw blurRad="38100" dist="38100" dir="2700000" algn="tl">
                    <a:srgbClr val="000000"/>
                  </a:outerShdw>
                </a:effectLst>
              </a:rPr>
              <a:t>is praised for his looks against Godly standards. </a:t>
            </a:r>
            <a:r>
              <a:rPr lang="en-US" altLang="en-US" b="1" dirty="0">
                <a:effectLst>
                  <a:outerShdw blurRad="38100" dist="38100" dir="2700000" algn="tl">
                    <a:srgbClr val="000000"/>
                  </a:outerShdw>
                </a:effectLst>
              </a:rPr>
              <a:t>(2 Sam 14:25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16417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14:25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in all Israel there was </a:t>
            </a:r>
            <a:r>
              <a:rPr lang="en-US" altLang="en-US" u="sng" dirty="0">
                <a:effectLst>
                  <a:outerShdw blurRad="38100" dist="38100" dir="2700000" algn="tl">
                    <a:srgbClr val="000000"/>
                  </a:outerShdw>
                </a:effectLst>
              </a:rPr>
              <a:t>no one who was praised as much as Absalom for his good looks</a:t>
            </a:r>
            <a:r>
              <a:rPr lang="en-US" altLang="en-US" dirty="0">
                <a:effectLst>
                  <a:outerShdw blurRad="38100" dist="38100" dir="2700000" algn="tl">
                    <a:srgbClr val="000000"/>
                  </a:outerShdw>
                </a:effectLst>
              </a:rPr>
              <a:t>. From the sole of his foot to the crown of his head there was no blemish in </a:t>
            </a:r>
            <a:r>
              <a:rPr lang="en-US" altLang="en-US" dirty="0" smtClean="0">
                <a:effectLst>
                  <a:outerShdw blurRad="38100" dist="38100" dir="2700000" algn="tl">
                    <a:srgbClr val="000000"/>
                  </a:outerShdw>
                </a:effectLst>
              </a:rPr>
              <a:t>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48301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"You shall </a:t>
            </a:r>
            <a:r>
              <a:rPr lang="en-US" altLang="en-US" u="sng" dirty="0" smtClean="0">
                <a:effectLst>
                  <a:outerShdw blurRad="38100" dist="38100" dir="2700000" algn="tl">
                    <a:srgbClr val="000000"/>
                  </a:outerShdw>
                </a:effectLst>
              </a:rPr>
              <a:t>teach them diligently</a:t>
            </a:r>
            <a:r>
              <a:rPr lang="en-US" altLang="en-US" dirty="0" smtClean="0">
                <a:effectLst>
                  <a:outerShdw blurRad="38100" dist="38100" dir="2700000" algn="tl">
                    <a:srgbClr val="000000"/>
                  </a:outerShdw>
                </a:effectLst>
              </a:rPr>
              <a:t> to your children, and shall talk of them when you </a:t>
            </a:r>
            <a:r>
              <a:rPr lang="en-US" altLang="en-US" u="sng" dirty="0" smtClean="0">
                <a:effectLst>
                  <a:outerShdw blurRad="38100" dist="38100" dir="2700000" algn="tl">
                    <a:srgbClr val="000000"/>
                  </a:outerShdw>
                </a:effectLst>
              </a:rPr>
              <a:t>sit in your house</a:t>
            </a:r>
            <a:r>
              <a:rPr lang="en-US" altLang="en-US" dirty="0" smtClean="0">
                <a:effectLst>
                  <a:outerShdw blurRad="38100" dist="38100" dir="2700000" algn="tl">
                    <a:srgbClr val="000000"/>
                  </a:outerShdw>
                </a:effectLst>
              </a:rPr>
              <a:t>, when you </a:t>
            </a:r>
            <a:r>
              <a:rPr lang="en-US" altLang="en-US" u="sng" dirty="0" smtClean="0">
                <a:effectLst>
                  <a:outerShdw blurRad="38100" dist="38100" dir="2700000" algn="tl">
                    <a:srgbClr val="000000"/>
                  </a:outerShdw>
                </a:effectLst>
              </a:rPr>
              <a:t>walk by the way</a:t>
            </a:r>
            <a:r>
              <a:rPr lang="en-US" altLang="en-US" dirty="0" smtClean="0">
                <a:effectLst>
                  <a:outerShdw blurRad="38100" dist="38100" dir="2700000" algn="tl">
                    <a:srgbClr val="000000"/>
                  </a:outerShdw>
                </a:effectLst>
              </a:rPr>
              <a:t>, when </a:t>
            </a:r>
            <a:r>
              <a:rPr lang="en-US" altLang="en-US" u="sng" dirty="0" smtClean="0">
                <a:effectLst>
                  <a:outerShdw blurRad="38100" dist="38100" dir="2700000" algn="tl">
                    <a:srgbClr val="000000"/>
                  </a:outerShdw>
                </a:effectLst>
              </a:rPr>
              <a:t>you lie down</a:t>
            </a:r>
            <a:r>
              <a:rPr lang="en-US" altLang="en-US" dirty="0" smtClean="0">
                <a:effectLst>
                  <a:outerShdw blurRad="38100" dist="38100" dir="2700000" algn="tl">
                    <a:srgbClr val="000000"/>
                  </a:outerShdw>
                </a:effectLst>
              </a:rPr>
              <a:t>, and </a:t>
            </a:r>
            <a:r>
              <a:rPr lang="en-US" altLang="en-US" u="sng" dirty="0" smtClean="0">
                <a:effectLst>
                  <a:outerShdw blurRad="38100" dist="38100" dir="2700000" algn="tl">
                    <a:srgbClr val="000000"/>
                  </a:outerShdw>
                </a:effectLst>
              </a:rPr>
              <a:t>when you rise up</a:t>
            </a:r>
            <a:r>
              <a:rPr lang="en-US" altLang="en-US" dirty="0" smtClean="0">
                <a:effectLst>
                  <a:outerShdw blurRad="38100" dist="38100" dir="2700000" algn="tl">
                    <a:srgbClr val="000000"/>
                  </a:outerShdw>
                </a:effectLst>
              </a:rPr>
              <a:t>.  8 "You shall bind them as a sign on your hand, and they shall be as frontlets between your eyes.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00813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is given material things and allowed to flaunt it. </a:t>
            </a:r>
            <a:r>
              <a:rPr lang="en-US" altLang="en-US" b="1" dirty="0">
                <a:effectLst>
                  <a:outerShdw blurRad="38100" dist="38100" dir="2700000" algn="tl">
                    <a:srgbClr val="000000"/>
                  </a:outerShdw>
                </a:effectLst>
              </a:rPr>
              <a:t>(2 Sam 15:1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38142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a:t>
            </a:r>
            <a:r>
              <a:rPr lang="en-US" altLang="en-US" b="1" u="sng" dirty="0" smtClean="0">
                <a:effectLst>
                  <a:outerShdw blurRad="38100" dist="38100" dir="2700000" algn="tl">
                    <a:srgbClr val="000000"/>
                  </a:outerShdw>
                </a:effectLst>
              </a:rPr>
              <a:t>15:1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After this it happened that Absalom provided himself </a:t>
            </a:r>
            <a:r>
              <a:rPr lang="en-US" altLang="en-US" u="sng" dirty="0">
                <a:effectLst>
                  <a:outerShdw blurRad="38100" dist="38100" dir="2700000" algn="tl">
                    <a:srgbClr val="000000"/>
                  </a:outerShdw>
                </a:effectLst>
              </a:rPr>
              <a:t>with chariots and horses, and fifty men to run before him</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8296034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display of worldliness caused him to be greatly praised by worldly people.</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is allowed to publicly undermine David’s government by promising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hope and change. Where was David?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Sam 15:2-5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3024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15:2-5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Absalom would rise early and stand beside the way to the gate. So it was, whenever anyone who had a lawsuit </a:t>
            </a:r>
            <a:r>
              <a:rPr lang="en-US" altLang="en-US" u="sng" dirty="0">
                <a:effectLst>
                  <a:outerShdw blurRad="38100" dist="38100" dir="2700000" algn="tl">
                    <a:srgbClr val="000000"/>
                  </a:outerShdw>
                </a:effectLst>
              </a:rPr>
              <a:t>came to the king for a decision</a:t>
            </a:r>
            <a:r>
              <a:rPr lang="en-US" altLang="en-US" dirty="0">
                <a:effectLst>
                  <a:outerShdw blurRad="38100" dist="38100" dir="2700000" algn="tl">
                    <a:srgbClr val="000000"/>
                  </a:outerShdw>
                </a:effectLst>
              </a:rPr>
              <a:t>, that Absalom would call to him and say, "What city are you from?" And he would say, "Your servant is from such and such a tribe of </a:t>
            </a:r>
            <a:r>
              <a:rPr lang="en-US" altLang="en-US" dirty="0" smtClean="0">
                <a:effectLst>
                  <a:outerShdw blurRad="38100" dist="38100" dir="2700000" algn="tl">
                    <a:srgbClr val="000000"/>
                  </a:outerShdw>
                </a:effectLst>
              </a:rPr>
              <a:t>Israel</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73062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Promote your child’s self-esteem on worldly principles. </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3 </a:t>
            </a:r>
            <a:r>
              <a:rPr lang="en-US" altLang="en-US" sz="3000" dirty="0">
                <a:effectLst>
                  <a:outerShdw blurRad="38100" dist="38100" dir="2700000" algn="tl">
                    <a:srgbClr val="000000"/>
                  </a:outerShdw>
                </a:effectLst>
              </a:rPr>
              <a:t>Then Absalom would say to him, "</a:t>
            </a:r>
            <a:r>
              <a:rPr lang="en-US" altLang="en-US" sz="3000" u="sng" dirty="0">
                <a:effectLst>
                  <a:outerShdw blurRad="38100" dist="38100" dir="2700000" algn="tl">
                    <a:srgbClr val="000000"/>
                  </a:outerShdw>
                </a:effectLst>
              </a:rPr>
              <a:t>Look, your case is good and right</a:t>
            </a:r>
            <a:r>
              <a:rPr lang="en-US" altLang="en-US" sz="3000" dirty="0">
                <a:effectLst>
                  <a:outerShdw blurRad="38100" dist="38100" dir="2700000" algn="tl">
                    <a:srgbClr val="000000"/>
                  </a:outerShdw>
                </a:effectLst>
              </a:rPr>
              <a:t>; but there is no deputy of the king to hear you."  4 Moreover Absalom would say, "</a:t>
            </a:r>
            <a:r>
              <a:rPr lang="en-US" altLang="en-US" sz="3000" u="sng" dirty="0">
                <a:effectLst>
                  <a:outerShdw blurRad="38100" dist="38100" dir="2700000" algn="tl">
                    <a:srgbClr val="000000"/>
                  </a:outerShdw>
                </a:effectLst>
              </a:rPr>
              <a:t>Oh, that I were made judge in the land</a:t>
            </a:r>
            <a:r>
              <a:rPr lang="en-US" altLang="en-US" sz="3000" dirty="0">
                <a:effectLst>
                  <a:outerShdw blurRad="38100" dist="38100" dir="2700000" algn="tl">
                    <a:srgbClr val="000000"/>
                  </a:outerShdw>
                </a:effectLst>
              </a:rPr>
              <a:t>, and everyone who has any suit or cause would come to me; then </a:t>
            </a:r>
            <a:r>
              <a:rPr lang="en-US" altLang="en-US" sz="3000" u="sng" dirty="0">
                <a:effectLst>
                  <a:outerShdw blurRad="38100" dist="38100" dir="2700000" algn="tl">
                    <a:srgbClr val="000000"/>
                  </a:outerShdw>
                </a:effectLst>
              </a:rPr>
              <a:t>I would give him justice</a:t>
            </a:r>
            <a:r>
              <a:rPr lang="en-US" altLang="en-US" sz="3000" dirty="0">
                <a:effectLst>
                  <a:outerShdw blurRad="38100" dist="38100" dir="2700000" algn="tl">
                    <a:srgbClr val="000000"/>
                  </a:outerShdw>
                </a:effectLst>
              </a:rPr>
              <a:t>."  5 And so it was, whenever anyone came near to bow down to him, that he would </a:t>
            </a:r>
            <a:r>
              <a:rPr lang="en-US" altLang="en-US" sz="3000" u="sng" dirty="0">
                <a:effectLst>
                  <a:outerShdw blurRad="38100" dist="38100" dir="2700000" algn="tl">
                    <a:srgbClr val="000000"/>
                  </a:outerShdw>
                </a:effectLst>
              </a:rPr>
              <a:t>put out his hand</a:t>
            </a:r>
            <a:r>
              <a:rPr lang="en-US" altLang="en-US" sz="3000" dirty="0">
                <a:effectLst>
                  <a:outerShdw blurRad="38100" dist="38100" dir="2700000" algn="tl">
                    <a:srgbClr val="000000"/>
                  </a:outerShdw>
                </a:effectLst>
              </a:rPr>
              <a:t> and take him and </a:t>
            </a:r>
            <a:r>
              <a:rPr lang="en-US" altLang="en-US" sz="3000" u="sng" dirty="0">
                <a:effectLst>
                  <a:outerShdw blurRad="38100" dist="38100" dir="2700000" algn="tl">
                    <a:srgbClr val="000000"/>
                  </a:outerShdw>
                </a:effectLst>
              </a:rPr>
              <a:t>kiss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46637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David </a:t>
            </a:r>
            <a:r>
              <a:rPr lang="en-US" altLang="en-US" dirty="0">
                <a:effectLst>
                  <a:outerShdw blurRad="38100" dist="38100" dir="2700000" algn="tl">
                    <a:srgbClr val="000000"/>
                  </a:outerShdw>
                </a:effectLst>
              </a:rPr>
              <a:t>refused to recognize the seriousness of Absalom’s actions even after his great </a:t>
            </a:r>
            <a:r>
              <a:rPr lang="en-US" altLang="en-US" dirty="0" smtClean="0">
                <a:effectLst>
                  <a:outerShdw blurRad="38100" dist="38100" dir="2700000" algn="tl">
                    <a:srgbClr val="000000"/>
                  </a:outerShdw>
                </a:effectLst>
              </a:rPr>
              <a:t>public </a:t>
            </a:r>
            <a:r>
              <a:rPr lang="en-US" altLang="en-US" dirty="0">
                <a:effectLst>
                  <a:outerShdw blurRad="38100" dist="38100" dir="2700000" algn="tl">
                    <a:srgbClr val="000000"/>
                  </a:outerShdw>
                </a:effectLst>
              </a:rPr>
              <a:t>sins. </a:t>
            </a:r>
            <a:r>
              <a:rPr lang="en-US" altLang="en-US" b="1" dirty="0">
                <a:effectLst>
                  <a:outerShdw blurRad="38100" dist="38100" dir="2700000" algn="tl">
                    <a:srgbClr val="000000"/>
                  </a:outerShdw>
                </a:effectLst>
              </a:rPr>
              <a:t>(2 Sam 18:5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8682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18:5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 king had commanded Joab, </a:t>
            </a:r>
            <a:r>
              <a:rPr lang="en-US" altLang="en-US" dirty="0" err="1">
                <a:effectLst>
                  <a:outerShdw blurRad="38100" dist="38100" dir="2700000" algn="tl">
                    <a:srgbClr val="000000"/>
                  </a:outerShdw>
                </a:effectLst>
              </a:rPr>
              <a:t>Abishai</a:t>
            </a:r>
            <a:r>
              <a:rPr lang="en-US" altLang="en-US" dirty="0">
                <a:effectLst>
                  <a:outerShdw blurRad="38100" dist="38100" dir="2700000" algn="tl">
                    <a:srgbClr val="000000"/>
                  </a:outerShdw>
                </a:effectLst>
              </a:rPr>
              <a:t>, and </a:t>
            </a:r>
            <a:r>
              <a:rPr lang="en-US" altLang="en-US" dirty="0" err="1">
                <a:effectLst>
                  <a:outerShdw blurRad="38100" dist="38100" dir="2700000" algn="tl">
                    <a:srgbClr val="000000"/>
                  </a:outerShdw>
                </a:effectLst>
              </a:rPr>
              <a:t>Ittai</a:t>
            </a:r>
            <a:r>
              <a:rPr lang="en-US" altLang="en-US" dirty="0">
                <a:effectLst>
                  <a:outerShdw blurRad="38100" dist="38100" dir="2700000" algn="tl">
                    <a:srgbClr val="000000"/>
                  </a:outerShdw>
                </a:effectLst>
              </a:rPr>
              <a:t>, saying, "</a:t>
            </a:r>
            <a:r>
              <a:rPr lang="en-US" altLang="en-US" u="sng" dirty="0">
                <a:effectLst>
                  <a:outerShdw blurRad="38100" dist="38100" dir="2700000" algn="tl">
                    <a:srgbClr val="000000"/>
                  </a:outerShdw>
                </a:effectLst>
              </a:rPr>
              <a:t>Deal gently for my sake with the young man Absalom</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all the people heard</a:t>
            </a:r>
            <a:r>
              <a:rPr lang="en-US" altLang="en-US" dirty="0">
                <a:effectLst>
                  <a:outerShdw blurRad="38100" dist="38100" dir="2700000" algn="tl">
                    <a:srgbClr val="000000"/>
                  </a:outerShdw>
                </a:effectLst>
              </a:rPr>
              <a:t> when the king gave all the captains orders concerning Absalom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87348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do you think Joab killed Absalom and hid that from David?</a:t>
            </a:r>
          </a:p>
          <a:p>
            <a:r>
              <a:rPr lang="en-US" altLang="en-US" dirty="0" smtClean="0">
                <a:effectLst>
                  <a:outerShdw blurRad="38100" dist="38100" dir="2700000" algn="tl">
                    <a:srgbClr val="000000"/>
                  </a:outerShdw>
                </a:effectLst>
              </a:rPr>
              <a:t>Joab </a:t>
            </a:r>
            <a:r>
              <a:rPr lang="en-US" altLang="en-US" dirty="0">
                <a:effectLst>
                  <a:outerShdw blurRad="38100" dist="38100" dir="2700000" algn="tl">
                    <a:srgbClr val="000000"/>
                  </a:outerShdw>
                </a:effectLst>
              </a:rPr>
              <a:t>did not respect David.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Sam 19:5-6</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42025367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a:t>
            </a:r>
            <a:r>
              <a:rPr lang="en-US" altLang="en-US" b="1" u="sng" dirty="0" smtClean="0">
                <a:effectLst>
                  <a:outerShdw blurRad="38100" dist="38100" dir="2700000" algn="tl">
                    <a:srgbClr val="000000"/>
                  </a:outerShdw>
                </a:effectLst>
              </a:rPr>
              <a:t>19:5-6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 Then </a:t>
            </a:r>
            <a:r>
              <a:rPr lang="en-US" altLang="en-US" dirty="0">
                <a:effectLst>
                  <a:outerShdw blurRad="38100" dist="38100" dir="2700000" algn="tl">
                    <a:srgbClr val="000000"/>
                  </a:outerShdw>
                </a:effectLst>
              </a:rPr>
              <a:t>Joab came into the house to the king, and said, “Today </a:t>
            </a:r>
            <a:r>
              <a:rPr lang="en-US" altLang="en-US" u="sng" dirty="0">
                <a:effectLst>
                  <a:outerShdw blurRad="38100" dist="38100" dir="2700000" algn="tl">
                    <a:srgbClr val="000000"/>
                  </a:outerShdw>
                </a:effectLst>
              </a:rPr>
              <a:t>you have disgraced all your servants who today have saved your life</a:t>
            </a:r>
            <a:r>
              <a:rPr lang="en-US" altLang="en-US" dirty="0">
                <a:effectLst>
                  <a:outerShdw blurRad="38100" dist="38100" dir="2700000" algn="tl">
                    <a:srgbClr val="000000"/>
                  </a:outerShdw>
                </a:effectLst>
              </a:rPr>
              <a:t>, the lives of your sons and daughters, the lives of your wives and the lives of your concubines, </a:t>
            </a:r>
          </a:p>
        </p:txBody>
      </p:sp>
    </p:spTree>
    <p:extLst>
      <p:ext uri="{BB962C8B-B14F-4D97-AF65-F5344CB8AC3E}">
        <p14:creationId xmlns:p14="http://schemas.microsoft.com/office/powerpoint/2010/main" val="24658530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in </a:t>
            </a:r>
            <a:r>
              <a:rPr lang="en-US" altLang="en-US" dirty="0">
                <a:effectLst>
                  <a:outerShdw blurRad="38100" dist="38100" dir="2700000" algn="tl">
                    <a:srgbClr val="000000"/>
                  </a:outerShdw>
                </a:effectLst>
              </a:rPr>
              <a:t>that </a:t>
            </a:r>
            <a:r>
              <a:rPr lang="en-US" altLang="en-US" i="1" u="sng" dirty="0">
                <a:effectLst>
                  <a:outerShdw blurRad="38100" dist="38100" dir="2700000" algn="tl">
                    <a:srgbClr val="000000"/>
                  </a:outerShdw>
                </a:effectLst>
              </a:rPr>
              <a:t>you love your enemies and hate your friends</a:t>
            </a:r>
            <a:r>
              <a:rPr lang="en-US" altLang="en-US" dirty="0">
                <a:effectLst>
                  <a:outerShdw blurRad="38100" dist="38100" dir="2700000" algn="tl">
                    <a:srgbClr val="000000"/>
                  </a:outerShdw>
                </a:effectLst>
              </a:rPr>
              <a:t>. For you have declared today that </a:t>
            </a:r>
            <a:r>
              <a:rPr lang="en-US" altLang="en-US" u="sng" dirty="0">
                <a:effectLst>
                  <a:outerShdw blurRad="38100" dist="38100" dir="2700000" algn="tl">
                    <a:srgbClr val="000000"/>
                  </a:outerShdw>
                </a:effectLst>
              </a:rPr>
              <a:t>you regard neither princes nor servants</a:t>
            </a:r>
            <a:r>
              <a:rPr lang="en-US" altLang="en-US" dirty="0">
                <a:effectLst>
                  <a:outerShdw blurRad="38100" dist="38100" dir="2700000" algn="tl">
                    <a:srgbClr val="000000"/>
                  </a:outerShdw>
                </a:effectLst>
              </a:rPr>
              <a:t>; for today I perceive that </a:t>
            </a:r>
            <a:r>
              <a:rPr lang="en-US" altLang="en-US" u="sng" dirty="0">
                <a:effectLst>
                  <a:outerShdw blurRad="38100" dist="38100" dir="2700000" algn="tl">
                    <a:srgbClr val="000000"/>
                  </a:outerShdw>
                </a:effectLst>
              </a:rPr>
              <a:t>if Absalom had lived and all of us had died</a:t>
            </a:r>
            <a:r>
              <a:rPr lang="en-US" altLang="en-US" dirty="0">
                <a:effectLst>
                  <a:outerShdw blurRad="38100" dist="38100" dir="2700000" algn="tl">
                    <a:srgbClr val="000000"/>
                  </a:outerShdw>
                </a:effectLst>
              </a:rPr>
              <a:t> today, then </a:t>
            </a:r>
            <a:r>
              <a:rPr lang="en-US" altLang="en-US" u="sng" dirty="0">
                <a:effectLst>
                  <a:outerShdw blurRad="38100" dist="38100" dir="2700000" algn="tl">
                    <a:srgbClr val="000000"/>
                  </a:outerShdw>
                </a:effectLst>
              </a:rPr>
              <a:t>it would have pleased you well</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5554285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need the humility to always ask and seek the Lord’s wisdom in this matter.</a:t>
            </a:r>
          </a:p>
          <a:p>
            <a:r>
              <a:rPr lang="en-US" altLang="en-US" dirty="0" smtClean="0">
                <a:effectLst>
                  <a:outerShdw blurRad="38100" dist="38100" dir="2700000" algn="tl">
                    <a:srgbClr val="000000"/>
                  </a:outerShdw>
                </a:effectLst>
              </a:rPr>
              <a:t>God will bless the humble prayer asking for help.</a:t>
            </a:r>
          </a:p>
          <a:p>
            <a:r>
              <a:rPr lang="en-US" altLang="en-US" dirty="0" smtClean="0">
                <a:effectLst>
                  <a:outerShdw blurRad="38100" dist="38100" dir="2700000" algn="tl">
                    <a:srgbClr val="000000"/>
                  </a:outerShdw>
                </a:effectLst>
              </a:rPr>
              <a:t>God’s people have often failed in this very thing. </a:t>
            </a:r>
            <a:r>
              <a:rPr lang="en-US" altLang="en-US" b="1" dirty="0" smtClean="0">
                <a:effectLst>
                  <a:outerShdw blurRad="38100" dist="38100" dir="2700000" algn="tl">
                    <a:srgbClr val="000000"/>
                  </a:outerShdw>
                </a:effectLst>
              </a:rPr>
              <a:t>(Judges 2:10)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03212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May </a:t>
            </a:r>
            <a:r>
              <a:rPr lang="en-US" altLang="en-US" dirty="0">
                <a:effectLst>
                  <a:outerShdw blurRad="38100" dist="38100" dir="2700000" algn="tl">
                    <a:srgbClr val="000000"/>
                  </a:outerShdw>
                </a:effectLst>
              </a:rPr>
              <a:t>God help us to avoid the terrible consequences suffered by David and his family!</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will help us be the kind of parents that will succeed! </a:t>
            </a:r>
            <a:r>
              <a:rPr lang="en-US" altLang="en-US" b="1" dirty="0">
                <a:effectLst>
                  <a:outerShdw blurRad="38100" dist="38100" dir="2700000" algn="tl">
                    <a:srgbClr val="000000"/>
                  </a:outerShdw>
                </a:effectLst>
              </a:rPr>
              <a:t>(Prov 22:6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711103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Refuse to learn from your mistakes</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22:6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Train up a child in the way he should go, And when he is old he will not depart from it.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8921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Judges 2:10</a:t>
            </a:r>
            <a:r>
              <a:rPr lang="en-US" altLang="en-US" dirty="0" smtClean="0">
                <a:effectLst>
                  <a:outerShdw blurRad="38100" dist="38100" dir="2700000" algn="tl">
                    <a:srgbClr val="000000"/>
                  </a:outerShdw>
                </a:effectLst>
              </a:rPr>
              <a:t> - When all that generation had been gathered to their fathers, </a:t>
            </a:r>
            <a:r>
              <a:rPr lang="en-US" altLang="en-US" u="sng" dirty="0" smtClean="0">
                <a:effectLst>
                  <a:outerShdw blurRad="38100" dist="38100" dir="2700000" algn="tl">
                    <a:srgbClr val="000000"/>
                  </a:outerShdw>
                </a:effectLst>
              </a:rPr>
              <a:t>another generation</a:t>
            </a:r>
            <a:r>
              <a:rPr lang="en-US" altLang="en-US" dirty="0" smtClean="0">
                <a:effectLst>
                  <a:outerShdw blurRad="38100" dist="38100" dir="2700000" algn="tl">
                    <a:srgbClr val="000000"/>
                  </a:outerShdw>
                </a:effectLst>
              </a:rPr>
              <a:t> arose after them </a:t>
            </a:r>
            <a:r>
              <a:rPr lang="en-US" altLang="en-US" u="sng" dirty="0" smtClean="0">
                <a:effectLst>
                  <a:outerShdw blurRad="38100" dist="38100" dir="2700000" algn="tl">
                    <a:srgbClr val="000000"/>
                  </a:outerShdw>
                </a:effectLst>
              </a:rPr>
              <a:t>who did not know the LORD</a:t>
            </a:r>
            <a:r>
              <a:rPr lang="en-US" altLang="en-US" dirty="0" smtClean="0">
                <a:effectLst>
                  <a:outerShdw blurRad="38100" dist="38100" dir="2700000" algn="tl">
                    <a:srgbClr val="000000"/>
                  </a:outerShdw>
                </a:effectLst>
              </a:rPr>
              <a:t> nor the work which He had done for Israel.</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359731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smtClean="0">
                <a:effectLst>
                  <a:outerShdw blurRad="38100" dist="38100" dir="2700000" algn="tl">
                    <a:srgbClr val="000000"/>
                  </a:outerShdw>
                </a:effectLst>
              </a:rPr>
              <a:t>You will never regret taking the time to teach your children.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are going to make a list of “things not to do” based upon the failures of king                David with his son Absalom.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947570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6106</TotalTime>
  <Words>3567</Words>
  <Application>Microsoft Office PowerPoint</Application>
  <PresentationFormat>On-screen Show (4:3)</PresentationFormat>
  <Paragraphs>232</Paragraphs>
  <Slides>71</Slides>
  <Notes>71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Default Design</vt:lpstr>
      <vt:lpstr>How to Raise A Heartache</vt:lpstr>
      <vt:lpstr>You will never regret taking the time to teach your children.</vt:lpstr>
      <vt:lpstr>You will never regret taking the time to teach your children.</vt:lpstr>
      <vt:lpstr>You will never regret taking the time to teach your children.</vt:lpstr>
      <vt:lpstr>You will never regret taking the time to teach your children.</vt:lpstr>
      <vt:lpstr>You will never regret taking the time to teach your children.</vt:lpstr>
      <vt:lpstr>You will never regret taking the time to teach your children.</vt:lpstr>
      <vt:lpstr>You will never regret taking the time to teach your children.</vt:lpstr>
      <vt:lpstr>You will never regret taking the time to teach your children.</vt:lpstr>
      <vt:lpstr>Take sin or the consequences of sin lightly</vt:lpstr>
      <vt:lpstr>Take sin or the consequences of sin lightly</vt:lpstr>
      <vt:lpstr>Take sin or the consequences of sin lightly</vt:lpstr>
      <vt:lpstr>Take sin or the consequences of sin lightly</vt:lpstr>
      <vt:lpstr>Take sin or the consequences of sin lightly</vt:lpstr>
      <vt:lpstr>Show weakness or indifference in dealing with sin in the home</vt:lpstr>
      <vt:lpstr>Show weakness or indifference in dealing with sin in the home</vt:lpstr>
      <vt:lpstr>Do not show weakness or indifference in dealing with sin in the home</vt:lpstr>
      <vt:lpstr>Show weakness or indifference in dealing with sin in the home</vt:lpstr>
      <vt:lpstr>Show weakness or indifference in dealing with sin in the home</vt:lpstr>
      <vt:lpstr>Show weakness or indifference in dealing with sin in the home</vt:lpstr>
      <vt:lpstr>Do not show weakness or indifference in dealing with sin in the home</vt:lpstr>
      <vt:lpstr>Refuse to consistently stand on principle</vt:lpstr>
      <vt:lpstr>Refuse to consistently stand on principle</vt:lpstr>
      <vt:lpstr>Refuse to consistently stand on principle</vt:lpstr>
      <vt:lpstr>Refuse to consistently stand on principle</vt:lpstr>
      <vt:lpstr>Do not 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Refuse to consistently stand on principle</vt:lpstr>
      <vt:lpstr>Listen to the council of the ungodly</vt:lpstr>
      <vt:lpstr>Listen to the council of the ungodly</vt:lpstr>
      <vt:lpstr>Listen to the council of the ungodly</vt:lpstr>
      <vt:lpstr>Listen to the council of the ungodly</vt:lpstr>
      <vt:lpstr>Listen to the council of the ungodly</vt:lpstr>
      <vt:lpstr>Listen to the council of the ungodly</vt:lpstr>
      <vt:lpstr>Listen to the council of the ungodly</vt:lpstr>
      <vt:lpstr>Salve your conscious by taking meaningless actions</vt:lpstr>
      <vt:lpstr>Salve your conscious by taking meaningless actions</vt:lpstr>
      <vt:lpstr>Salve your conscious by taking meaningless actions</vt:lpstr>
      <vt:lpstr>Salve your conscious by taking meaningless actions</vt:lpstr>
      <vt:lpstr>Salve your conscious by taking meaningless actions</vt:lpstr>
      <vt:lpstr>Salve your conscious by taking meaningless actions</vt:lpstr>
      <vt:lpstr>Salve your conscious by taking meaningless actions</vt:lpstr>
      <vt:lpstr>Promote your child’s self-esteem on worldly principles. </vt:lpstr>
      <vt:lpstr>Promote your child’s self-esteem on worldly principles. </vt:lpstr>
      <vt:lpstr>Promote your child’s self-esteem on worldly principles. </vt:lpstr>
      <vt:lpstr>Promote your child’s self-esteem on worldly principles. </vt:lpstr>
      <vt:lpstr>Promote your child’s self-esteem on worldly principles. </vt:lpstr>
      <vt:lpstr>Promote your child’s self-esteem on worldly principles. </vt:lpstr>
      <vt:lpstr>Promote your child’s self-esteem on worldly principles. </vt:lpstr>
      <vt:lpstr>Refuse to learn from your mistakes</vt:lpstr>
      <vt:lpstr>Refuse to learn from your mistakes</vt:lpstr>
      <vt:lpstr>Refuse to learn from your mistakes</vt:lpstr>
      <vt:lpstr>Refuse to learn from your mistakes</vt:lpstr>
      <vt:lpstr>Refuse to learn from your mistakes</vt:lpstr>
      <vt:lpstr>Refuse to learn from your mistakes</vt:lpstr>
      <vt:lpstr>Refuse to learn from your mistakes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118</cp:revision>
  <dcterms:created xsi:type="dcterms:W3CDTF">2011-01-22T21:17:58Z</dcterms:created>
  <dcterms:modified xsi:type="dcterms:W3CDTF">2016-06-15T15:04:18Z</dcterms:modified>
</cp:coreProperties>
</file>